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9"/>
  </p:notesMasterIdLst>
  <p:sldIdLst>
    <p:sldId id="256" r:id="rId2"/>
    <p:sldId id="257" r:id="rId3"/>
    <p:sldId id="258" r:id="rId4"/>
    <p:sldId id="259" r:id="rId5"/>
    <p:sldId id="260" r:id="rId6"/>
    <p:sldId id="261" r:id="rId7"/>
    <p:sldId id="262" r:id="rId8"/>
    <p:sldId id="274" r:id="rId9"/>
    <p:sldId id="275" r:id="rId10"/>
    <p:sldId id="276" r:id="rId11"/>
    <p:sldId id="277" r:id="rId12"/>
    <p:sldId id="264" r:id="rId13"/>
    <p:sldId id="278" r:id="rId14"/>
    <p:sldId id="281" r:id="rId15"/>
    <p:sldId id="279" r:id="rId16"/>
    <p:sldId id="280" r:id="rId17"/>
    <p:sldId id="267" r:id="rId18"/>
    <p:sldId id="268" r:id="rId19"/>
    <p:sldId id="272" r:id="rId20"/>
    <p:sldId id="273" r:id="rId21"/>
    <p:sldId id="271" r:id="rId22"/>
    <p:sldId id="282" r:id="rId23"/>
    <p:sldId id="283" r:id="rId24"/>
    <p:sldId id="284" r:id="rId25"/>
    <p:sldId id="285" r:id="rId26"/>
    <p:sldId id="286" r:id="rId27"/>
    <p:sldId id="287"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1" d="100"/>
          <a:sy n="81" d="100"/>
        </p:scale>
        <p:origin x="-834" y="21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3D2B97-A107-4A1C-AE2A-3B940AE2577C}"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30DDC3-D9C1-4931-BB69-691FB449BD33}" type="slidenum">
              <a:rPr lang="en-US" smtClean="0"/>
              <a:pPr/>
              <a:t>‹#›</a:t>
            </a:fld>
            <a:endParaRPr lang="en-US"/>
          </a:p>
        </p:txBody>
      </p:sp>
    </p:spTree>
    <p:extLst>
      <p:ext uri="{BB962C8B-B14F-4D97-AF65-F5344CB8AC3E}">
        <p14:creationId xmlns:p14="http://schemas.microsoft.com/office/powerpoint/2010/main" val="33315078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630DDC3-D9C1-4931-BB69-691FB449BD33}"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79" name="Picture 7"/>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371600" y="1143000"/>
            <a:ext cx="7467600" cy="1470025"/>
          </a:xfrm>
        </p:spPr>
        <p:txBody>
          <a:bodyPr anchor="b"/>
          <a:lstStyle>
            <a:lvl1pPr algn="r">
              <a:defRPr/>
            </a:lvl1pPr>
          </a:lstStyle>
          <a:p>
            <a:r>
              <a:rPr lang="en-US" smtClean="0"/>
              <a:t>Click to edit Master title style</a:t>
            </a:r>
            <a:endParaRPr lang="en-US"/>
          </a:p>
        </p:txBody>
      </p:sp>
      <p:sp>
        <p:nvSpPr>
          <p:cNvPr id="3075" name="Rectangle 3"/>
          <p:cNvSpPr>
            <a:spLocks noGrp="1" noChangeArrowheads="1"/>
          </p:cNvSpPr>
          <p:nvPr>
            <p:ph type="subTitle" idx="1"/>
          </p:nvPr>
        </p:nvSpPr>
        <p:spPr>
          <a:xfrm>
            <a:off x="2362200" y="3048000"/>
            <a:ext cx="6400800" cy="1752600"/>
          </a:xfrm>
        </p:spPr>
        <p:txBody>
          <a:bodyPr/>
          <a:lstStyle>
            <a:lvl1pPr marL="0" indent="0" algn="r">
              <a:buFontTx/>
              <a:buNone/>
              <a:defRPr/>
            </a:lvl1pPr>
          </a:lstStyle>
          <a:p>
            <a:r>
              <a:rPr lang="en-US" smtClean="0"/>
              <a:t>Click to edit Master subtitle style</a:t>
            </a:r>
            <a:endParaRPr lang="en-US"/>
          </a:p>
        </p:txBody>
      </p:sp>
      <p:sp>
        <p:nvSpPr>
          <p:cNvPr id="3080" name="Rectangle 8"/>
          <p:cNvSpPr>
            <a:spLocks noGrp="1" noChangeArrowheads="1"/>
          </p:cNvSpPr>
          <p:nvPr>
            <p:ph type="dt" sz="half" idx="2"/>
          </p:nvPr>
        </p:nvSpPr>
        <p:spPr/>
        <p:txBody>
          <a:bodyPr/>
          <a:lstStyle>
            <a:lvl1pPr>
              <a:defRPr/>
            </a:lvl1pPr>
          </a:lstStyle>
          <a:p>
            <a:fld id="{C13A5DE9-0A37-44D1-9F9A-D43138F7C0B4}" type="datetimeFigureOut">
              <a:rPr lang="en-US" smtClean="0"/>
              <a:pPr/>
              <a:t>4/22/2012</a:t>
            </a:fld>
            <a:endParaRPr lang="en-US"/>
          </a:p>
        </p:txBody>
      </p:sp>
      <p:sp>
        <p:nvSpPr>
          <p:cNvPr id="3081" name="Rectangle 9"/>
          <p:cNvSpPr>
            <a:spLocks noGrp="1" noChangeArrowheads="1"/>
          </p:cNvSpPr>
          <p:nvPr>
            <p:ph type="ftr" sz="quarter" idx="3"/>
          </p:nvPr>
        </p:nvSpPr>
        <p:spPr/>
        <p:txBody>
          <a:bodyPr/>
          <a:lstStyle>
            <a:lvl1pPr>
              <a:defRPr/>
            </a:lvl1pPr>
          </a:lstStyle>
          <a:p>
            <a:endParaRPr lang="en-US"/>
          </a:p>
        </p:txBody>
      </p:sp>
      <p:sp>
        <p:nvSpPr>
          <p:cNvPr id="3082" name="Rectangle 10"/>
          <p:cNvSpPr>
            <a:spLocks noGrp="1" noChangeArrowheads="1"/>
          </p:cNvSpPr>
          <p:nvPr>
            <p:ph type="sldNum" sz="quarter" idx="4"/>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371600" y="274638"/>
            <a:ext cx="53340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4478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3500" y="1600200"/>
            <a:ext cx="35433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13A5DE9-0A37-44D1-9F9A-D43138F7C0B4}" type="datetimeFigureOut">
              <a:rPr lang="en-US" smtClean="0"/>
              <a:pPr/>
              <a:t>4/22/2012</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D95F1A1-71A0-43A4-8855-C36A5A0069B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alpha val="63000"/>
          </a:schemeClr>
        </a:solidFill>
        <a:effectLst/>
      </p:bgPr>
    </p:bg>
    <p:spTree>
      <p:nvGrpSpPr>
        <p:cNvPr id="1" name=""/>
        <p:cNvGrpSpPr/>
        <p:nvPr/>
      </p:nvGrpSpPr>
      <p:grpSpPr>
        <a:xfrm>
          <a:off x="0" y="0"/>
          <a:ext cx="0" cy="0"/>
          <a:chOff x="0" y="0"/>
          <a:chExt cx="0" cy="0"/>
        </a:xfrm>
      </p:grpSpPr>
      <p:pic>
        <p:nvPicPr>
          <p:cNvPr id="1031" name="Picture 7"/>
          <p:cNvPicPr>
            <a:picLocks noChangeAspect="1" noChangeArrowheads="1"/>
          </p:cNvPicPr>
          <p:nvPr/>
        </p:nvPicPr>
        <p:blipFill>
          <a:blip r:embed="rId13" cstate="print"/>
          <a:srcRect/>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1371600" y="274638"/>
            <a:ext cx="73152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447800" y="1600200"/>
            <a:ext cx="72390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447800" y="6245225"/>
            <a:ext cx="19050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2"/>
                </a:solidFill>
                <a:latin typeface="+mn-lt"/>
              </a:defRPr>
            </a:lvl1pPr>
          </a:lstStyle>
          <a:p>
            <a:fld id="{C13A5DE9-0A37-44D1-9F9A-D43138F7C0B4}" type="datetimeFigureOut">
              <a:rPr lang="en-US" smtClean="0"/>
              <a:pPr/>
              <a:t>4/22/2012</a:t>
            </a:fld>
            <a:endParaRPr lang="en-US"/>
          </a:p>
        </p:txBody>
      </p:sp>
      <p:sp>
        <p:nvSpPr>
          <p:cNvPr id="1029" name="Rectangle 5"/>
          <p:cNvSpPr>
            <a:spLocks noGrp="1" noChangeArrowheads="1"/>
          </p:cNvSpPr>
          <p:nvPr>
            <p:ph type="ftr" sz="quarter" idx="3"/>
          </p:nvPr>
        </p:nvSpPr>
        <p:spPr bwMode="auto">
          <a:xfrm>
            <a:off x="3505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00">
                <a:solidFill>
                  <a:schemeClr val="tx2"/>
                </a:solidFill>
                <a:latin typeface="+mn-lt"/>
              </a:defRPr>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2"/>
                </a:solidFill>
                <a:latin typeface="+mn-lt"/>
              </a:defRPr>
            </a:lvl1pPr>
          </a:lstStyle>
          <a:p>
            <a:fld id="{5D95F1A1-71A0-43A4-8855-C36A5A0069B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spcBef>
          <a:spcPct val="20000"/>
        </a:spcBef>
        <a:spcAft>
          <a:spcPct val="0"/>
        </a:spcAft>
        <a:buChar char="•"/>
        <a:defRPr sz="3200">
          <a:solidFill>
            <a:schemeClr val="tx2"/>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2"/>
          </a:solidFill>
          <a:latin typeface="+mn-lt"/>
        </a:defRPr>
      </a:lvl2pPr>
      <a:lvl3pPr marL="1143000" indent="-228600" algn="l" rtl="0" eaLnBrk="1" fontAlgn="base" hangingPunct="1">
        <a:spcBef>
          <a:spcPct val="20000"/>
        </a:spcBef>
        <a:spcAft>
          <a:spcPct val="0"/>
        </a:spcAft>
        <a:buChar char="•"/>
        <a:defRPr sz="2400">
          <a:solidFill>
            <a:schemeClr val="tx2"/>
          </a:solidFill>
          <a:latin typeface="+mn-lt"/>
        </a:defRPr>
      </a:lvl3pPr>
      <a:lvl4pPr marL="1600200" indent="-228600" algn="l" rtl="0" eaLnBrk="1" fontAlgn="base" hangingPunct="1">
        <a:spcBef>
          <a:spcPct val="20000"/>
        </a:spcBef>
        <a:spcAft>
          <a:spcPct val="0"/>
        </a:spcAft>
        <a:buChar char="–"/>
        <a:defRPr sz="2000">
          <a:solidFill>
            <a:schemeClr val="tx2"/>
          </a:solidFill>
          <a:latin typeface="+mn-lt"/>
        </a:defRPr>
      </a:lvl4pPr>
      <a:lvl5pPr marL="2057400" indent="-228600" algn="l" rtl="0" eaLnBrk="1" fontAlgn="base" hangingPunct="1">
        <a:spcBef>
          <a:spcPct val="20000"/>
        </a:spcBef>
        <a:spcAft>
          <a:spcPct val="0"/>
        </a:spcAft>
        <a:buChar char="»"/>
        <a:defRPr sz="2000">
          <a:solidFill>
            <a:schemeClr val="tx2"/>
          </a:solidFill>
          <a:latin typeface="+mn-lt"/>
        </a:defRPr>
      </a:lvl5pPr>
      <a:lvl6pPr marL="2514600" indent="-228600" algn="l" rtl="0" eaLnBrk="1" fontAlgn="base" hangingPunct="1">
        <a:spcBef>
          <a:spcPct val="20000"/>
        </a:spcBef>
        <a:spcAft>
          <a:spcPct val="0"/>
        </a:spcAft>
        <a:buChar char="»"/>
        <a:defRPr sz="2000">
          <a:solidFill>
            <a:schemeClr val="tx2"/>
          </a:solidFill>
          <a:latin typeface="+mn-lt"/>
        </a:defRPr>
      </a:lvl6pPr>
      <a:lvl7pPr marL="2971800" indent="-228600" algn="l" rtl="0" eaLnBrk="1" fontAlgn="base" hangingPunct="1">
        <a:spcBef>
          <a:spcPct val="20000"/>
        </a:spcBef>
        <a:spcAft>
          <a:spcPct val="0"/>
        </a:spcAft>
        <a:buChar char="»"/>
        <a:defRPr sz="2000">
          <a:solidFill>
            <a:schemeClr val="tx2"/>
          </a:solidFill>
          <a:latin typeface="+mn-lt"/>
        </a:defRPr>
      </a:lvl7pPr>
      <a:lvl8pPr marL="3429000" indent="-228600" algn="l" rtl="0" eaLnBrk="1" fontAlgn="base" hangingPunct="1">
        <a:spcBef>
          <a:spcPct val="20000"/>
        </a:spcBef>
        <a:spcAft>
          <a:spcPct val="0"/>
        </a:spcAft>
        <a:buChar char="»"/>
        <a:defRPr sz="2000">
          <a:solidFill>
            <a:schemeClr val="tx2"/>
          </a:solidFill>
          <a:latin typeface="+mn-lt"/>
        </a:defRPr>
      </a:lvl8pPr>
      <a:lvl9pPr marL="3886200" indent="-228600" algn="l" rtl="0" eaLnBrk="1" fontAlgn="base" hangingPunct="1">
        <a:spcBef>
          <a:spcPct val="20000"/>
        </a:spcBef>
        <a:spcAft>
          <a:spcPct val="0"/>
        </a:spcAft>
        <a:buChar char="»"/>
        <a:defRPr sz="2000">
          <a:solidFill>
            <a:schemeClr val="tx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52400" y="1676400"/>
            <a:ext cx="8382000" cy="1470025"/>
          </a:xfrm>
        </p:spPr>
        <p:txBody>
          <a:bodyPr/>
          <a:lstStyle/>
          <a:p>
            <a:pPr algn="ctr"/>
            <a:r>
              <a:rPr lang="en-US" b="1" dirty="0" smtClean="0">
                <a:solidFill>
                  <a:srgbClr val="00B050"/>
                </a:solidFill>
              </a:rPr>
              <a:t>POSTOPERATIVE COMPLICATION</a:t>
            </a:r>
            <a:endParaRPr lang="en-US" b="1" dirty="0">
              <a:solidFill>
                <a:srgbClr val="00B050"/>
              </a:solidFill>
            </a:endParaRPr>
          </a:p>
        </p:txBody>
      </p:sp>
      <p:sp>
        <p:nvSpPr>
          <p:cNvPr id="3" name="Subtitle 2"/>
          <p:cNvSpPr>
            <a:spLocks noGrp="1"/>
          </p:cNvSpPr>
          <p:nvPr>
            <p:ph type="subTitle" idx="4294967295"/>
          </p:nvPr>
        </p:nvSpPr>
        <p:spPr>
          <a:xfrm>
            <a:off x="2743200" y="4953000"/>
            <a:ext cx="6400800" cy="1295400"/>
          </a:xfrm>
        </p:spPr>
        <p:txBody>
          <a:bodyPr/>
          <a:lstStyle/>
          <a:p>
            <a:pPr algn="l"/>
            <a:r>
              <a:rPr lang="en-US" dirty="0" smtClean="0">
                <a:latin typeface="Aharoni" pitchFamily="2" charset="-79"/>
                <a:cs typeface="Aharoni" pitchFamily="2" charset="-79"/>
              </a:rPr>
              <a:t>Done </a:t>
            </a:r>
            <a:r>
              <a:rPr lang="en-US" dirty="0" smtClean="0">
                <a:latin typeface="Aharoni" pitchFamily="2" charset="-79"/>
                <a:cs typeface="Aharoni" pitchFamily="2" charset="-79"/>
              </a:rPr>
              <a:t>by: </a:t>
            </a:r>
            <a:r>
              <a:rPr lang="en-US" dirty="0" err="1" smtClean="0">
                <a:latin typeface="Aharoni" pitchFamily="2" charset="-79"/>
                <a:cs typeface="Aharoni" pitchFamily="2" charset="-79"/>
              </a:rPr>
              <a:t>Fadel</a:t>
            </a:r>
            <a:r>
              <a:rPr lang="en-US" dirty="0" smtClean="0">
                <a:latin typeface="Aharoni" pitchFamily="2" charset="-79"/>
                <a:cs typeface="Aharoni" pitchFamily="2" charset="-79"/>
              </a:rPr>
              <a:t> </a:t>
            </a:r>
            <a:r>
              <a:rPr lang="en-US" dirty="0" err="1" smtClean="0">
                <a:latin typeface="Aharoni" pitchFamily="2" charset="-79"/>
                <a:cs typeface="Aharoni" pitchFamily="2" charset="-79"/>
              </a:rPr>
              <a:t>Moh.tariq</a:t>
            </a:r>
            <a:endParaRPr lang="en-US" dirty="0">
              <a:latin typeface="Aharoni" pitchFamily="2" charset="-79"/>
              <a:cs typeface="Aharoni" pitchFamily="2" charset="-79"/>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315200" cy="1143000"/>
          </a:xfrm>
        </p:spPr>
        <p:txBody>
          <a:bodyPr/>
          <a:lstStyle/>
          <a:p>
            <a:r>
              <a:rPr lang="en-US" b="1" dirty="0" err="1" smtClean="0">
                <a:solidFill>
                  <a:srgbClr val="FF0000"/>
                </a:solidFill>
              </a:rPr>
              <a:t>B.</a:t>
            </a:r>
            <a:r>
              <a:rPr lang="en-US" dirty="0" err="1" smtClean="0">
                <a:solidFill>
                  <a:srgbClr val="002060"/>
                </a:solidFill>
              </a:rPr>
              <a:t>Hypoventilation</a:t>
            </a:r>
            <a:r>
              <a:rPr lang="en-US" dirty="0" smtClean="0">
                <a:solidFill>
                  <a:srgbClr val="002060"/>
                </a:solidFill>
              </a:rPr>
              <a:t> </a:t>
            </a:r>
            <a:endParaRPr lang="ar-SA" dirty="0"/>
          </a:p>
        </p:txBody>
      </p:sp>
      <p:sp>
        <p:nvSpPr>
          <p:cNvPr id="3" name="Content Placeholder 2"/>
          <p:cNvSpPr>
            <a:spLocks noGrp="1"/>
          </p:cNvSpPr>
          <p:nvPr>
            <p:ph idx="1"/>
          </p:nvPr>
        </p:nvSpPr>
        <p:spPr>
          <a:xfrm>
            <a:off x="375138" y="1260230"/>
            <a:ext cx="8229600" cy="5445369"/>
          </a:xfrm>
        </p:spPr>
        <p:txBody>
          <a:bodyPr/>
          <a:lstStyle/>
          <a:p>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PaCO</a:t>
            </a:r>
            <a:r>
              <a:rPr lang="en-US" sz="2400" baseline="-25000" dirty="0" smtClean="0">
                <a:latin typeface="Aparajita" pitchFamily="34" charset="0"/>
                <a:cs typeface="Aparajita" pitchFamily="34" charset="0"/>
              </a:rPr>
              <a:t>2</a:t>
            </a:r>
            <a:r>
              <a:rPr lang="en-US" sz="2400" dirty="0">
                <a:latin typeface="Aparajita" pitchFamily="34" charset="0"/>
                <a:cs typeface="Aparajita" pitchFamily="34" charset="0"/>
              </a:rPr>
              <a:t> greater than 45 mm </a:t>
            </a:r>
            <a:r>
              <a:rPr lang="en-US" sz="2400" dirty="0" smtClean="0">
                <a:latin typeface="Aparajita" pitchFamily="34" charset="0"/>
                <a:cs typeface="Aparajita" pitchFamily="34" charset="0"/>
              </a:rPr>
              <a:t>Hg</a:t>
            </a:r>
          </a:p>
          <a:p>
            <a:r>
              <a:rPr lang="en-US" sz="2400" dirty="0">
                <a:latin typeface="Aparajita" pitchFamily="34" charset="0"/>
                <a:cs typeface="Aparajita" pitchFamily="34" charset="0"/>
              </a:rPr>
              <a:t>clinically apparent only when the PaCO</a:t>
            </a:r>
            <a:r>
              <a:rPr lang="en-US" sz="2400" baseline="-25000" dirty="0">
                <a:latin typeface="Aparajita" pitchFamily="34" charset="0"/>
                <a:cs typeface="Aparajita" pitchFamily="34" charset="0"/>
              </a:rPr>
              <a:t>2</a:t>
            </a:r>
            <a:r>
              <a:rPr lang="en-US" sz="2400" dirty="0">
                <a:latin typeface="Aparajita" pitchFamily="34" charset="0"/>
                <a:cs typeface="Aparajita" pitchFamily="34" charset="0"/>
              </a:rPr>
              <a:t> is greater than </a:t>
            </a:r>
            <a:r>
              <a:rPr lang="en-US" sz="2400" dirty="0">
                <a:solidFill>
                  <a:srgbClr val="FF0000"/>
                </a:solidFill>
                <a:latin typeface="Aparajita" pitchFamily="34" charset="0"/>
                <a:cs typeface="Aparajita" pitchFamily="34" charset="0"/>
              </a:rPr>
              <a:t>60 mm Hg </a:t>
            </a:r>
            <a:r>
              <a:rPr lang="en-US" sz="2400" dirty="0">
                <a:latin typeface="Aparajita" pitchFamily="34" charset="0"/>
                <a:cs typeface="Aparajita" pitchFamily="34" charset="0"/>
              </a:rPr>
              <a:t>or arterial blood pH is less </a:t>
            </a:r>
            <a:r>
              <a:rPr lang="en-US" sz="2400" dirty="0"/>
              <a:t>than </a:t>
            </a:r>
            <a:r>
              <a:rPr lang="en-US" sz="2400" dirty="0" smtClean="0">
                <a:solidFill>
                  <a:srgbClr val="FF0000"/>
                </a:solidFill>
              </a:rPr>
              <a:t>7.25</a:t>
            </a:r>
          </a:p>
          <a:p>
            <a:r>
              <a:rPr lang="en-US" sz="2400" dirty="0"/>
              <a:t> </a:t>
            </a:r>
            <a:r>
              <a:rPr lang="en-US" sz="2400" b="1" dirty="0">
                <a:solidFill>
                  <a:srgbClr val="FF0000"/>
                </a:solidFill>
                <a:latin typeface="Aparajita" pitchFamily="34" charset="0"/>
                <a:cs typeface="Aparajita" pitchFamily="34" charset="0"/>
              </a:rPr>
              <a:t>Signs</a:t>
            </a:r>
            <a:r>
              <a:rPr lang="en-US" sz="2400" dirty="0">
                <a:solidFill>
                  <a:srgbClr val="FF0000"/>
                </a:solidFill>
                <a:latin typeface="Aparajita" pitchFamily="34" charset="0"/>
                <a:cs typeface="Aparajita" pitchFamily="34" charset="0"/>
              </a:rPr>
              <a:t> </a:t>
            </a:r>
            <a:r>
              <a:rPr lang="en-US" sz="2400" dirty="0">
                <a:latin typeface="Aparajita" pitchFamily="34" charset="0"/>
                <a:cs typeface="Aparajita" pitchFamily="34" charset="0"/>
              </a:rPr>
              <a:t>are varied and include excessive or prolonged somnolence, airway obstruction, slow respiratory rate, tachypnea with shallow breathing, or labored breathing. Mild to moderate respiratory acidosis causes tachycardia and hypertension or cardiac irritability (via sympathetic stimulation), but a more severe acidosis produces circulatory depression </a:t>
            </a:r>
            <a:r>
              <a:rPr lang="en-US" sz="2400" dirty="0" smtClean="0">
                <a:latin typeface="Aparajita" pitchFamily="34" charset="0"/>
                <a:cs typeface="Aparajita" pitchFamily="34" charset="0"/>
              </a:rPr>
              <a:t>.</a:t>
            </a:r>
          </a:p>
          <a:p>
            <a:r>
              <a:rPr lang="en-US" sz="2400" b="1" dirty="0" smtClean="0">
                <a:solidFill>
                  <a:srgbClr val="FF0000"/>
                </a:solidFill>
                <a:latin typeface="Aparajita" pitchFamily="34" charset="0"/>
                <a:cs typeface="Aparajita" pitchFamily="34" charset="0"/>
              </a:rPr>
              <a:t>Causes: </a:t>
            </a:r>
            <a:r>
              <a:rPr lang="en-US" sz="2400" dirty="0"/>
              <a:t> </a:t>
            </a:r>
            <a:r>
              <a:rPr lang="en-US" sz="2400" dirty="0">
                <a:latin typeface="Aparajita" pitchFamily="34" charset="0"/>
                <a:cs typeface="Aparajita" pitchFamily="34" charset="0"/>
              </a:rPr>
              <a:t>most commonly </a:t>
            </a:r>
            <a:r>
              <a:rPr lang="en-US" sz="2400" dirty="0" smtClean="0">
                <a:latin typeface="Aparajita" pitchFamily="34" charset="0"/>
                <a:cs typeface="Aparajita" pitchFamily="34" charset="0"/>
              </a:rPr>
              <a:t>(Opioid)….</a:t>
            </a:r>
            <a:r>
              <a:rPr lang="en-US" sz="2400" dirty="0">
                <a:latin typeface="Aparajita" pitchFamily="34" charset="0"/>
                <a:cs typeface="Aparajita" pitchFamily="34" charset="0"/>
              </a:rPr>
              <a:t>  Inadequate reversal, overdose, hypothermia, pharmacological </a:t>
            </a:r>
            <a:r>
              <a:rPr lang="en-US" sz="2400" dirty="0" smtClean="0">
                <a:latin typeface="Aparajita" pitchFamily="34" charset="0"/>
                <a:cs typeface="Aparajita" pitchFamily="34" charset="0"/>
              </a:rPr>
              <a:t>interactions ..</a:t>
            </a:r>
            <a:r>
              <a:rPr lang="en-US" sz="2400" dirty="0">
                <a:latin typeface="Aparajita" pitchFamily="34" charset="0"/>
                <a:cs typeface="Aparajita" pitchFamily="34" charset="0"/>
              </a:rPr>
              <a:t>  metabolic factors </a:t>
            </a:r>
            <a:r>
              <a:rPr lang="en-US" sz="2400" dirty="0" smtClean="0">
                <a:latin typeface="Aparajita" pitchFamily="34" charset="0"/>
                <a:cs typeface="Aparajita" pitchFamily="34" charset="0"/>
              </a:rPr>
              <a:t>…</a:t>
            </a:r>
            <a:r>
              <a:rPr lang="en-US" sz="2400" dirty="0">
                <a:latin typeface="Aparajita" pitchFamily="34" charset="0"/>
                <a:cs typeface="Aparajita" pitchFamily="34" charset="0"/>
              </a:rPr>
              <a:t>diaphragmatic </a:t>
            </a:r>
            <a:r>
              <a:rPr lang="en-US" sz="2400" dirty="0" smtClean="0">
                <a:latin typeface="Aparajita" pitchFamily="34" charset="0"/>
                <a:cs typeface="Aparajita" pitchFamily="34" charset="0"/>
              </a:rPr>
              <a:t>dysfunction….</a:t>
            </a:r>
            <a:r>
              <a:rPr lang="en-US" sz="2400" dirty="0">
                <a:latin typeface="Aparajita" pitchFamily="34" charset="0"/>
                <a:cs typeface="Aparajita" pitchFamily="34" charset="0"/>
              </a:rPr>
              <a:t>  Increased CO</a:t>
            </a:r>
            <a:r>
              <a:rPr lang="en-US" sz="2400" baseline="-25000" dirty="0">
                <a:latin typeface="Aparajita" pitchFamily="34" charset="0"/>
                <a:cs typeface="Aparajita" pitchFamily="34" charset="0"/>
              </a:rPr>
              <a:t>2</a:t>
            </a:r>
            <a:r>
              <a:rPr lang="en-US" sz="2400" dirty="0">
                <a:latin typeface="Aparajita" pitchFamily="34" charset="0"/>
                <a:cs typeface="Aparajita" pitchFamily="34" charset="0"/>
              </a:rPr>
              <a:t> production from shivering, hyperthermia, or </a:t>
            </a:r>
            <a:r>
              <a:rPr lang="en-US" sz="2400" dirty="0" smtClean="0">
                <a:latin typeface="Aparajita" pitchFamily="34" charset="0"/>
                <a:cs typeface="Aparajita" pitchFamily="34" charset="0"/>
              </a:rPr>
              <a:t>sepsis...</a:t>
            </a:r>
          </a:p>
          <a:p>
            <a:r>
              <a:rPr lang="en-US" sz="2400" b="1" dirty="0" smtClean="0">
                <a:solidFill>
                  <a:srgbClr val="FF0000"/>
                </a:solidFill>
                <a:latin typeface="Aparajita" pitchFamily="34" charset="0"/>
                <a:cs typeface="Aparajita" pitchFamily="34" charset="0"/>
              </a:rPr>
              <a:t>Treatment: </a:t>
            </a:r>
            <a:r>
              <a:rPr lang="en-US" sz="2400" dirty="0"/>
              <a:t> underlying </a:t>
            </a:r>
            <a:r>
              <a:rPr lang="en-US" sz="2400" dirty="0" smtClean="0"/>
              <a:t>cause … </a:t>
            </a:r>
            <a:r>
              <a:rPr lang="en-US" sz="2400" dirty="0"/>
              <a:t>endotracheal </a:t>
            </a:r>
            <a:r>
              <a:rPr lang="en-US" sz="2400" dirty="0" smtClean="0"/>
              <a:t>intubation..</a:t>
            </a:r>
            <a:r>
              <a:rPr lang="en-US" sz="2400" dirty="0"/>
              <a:t> naloxone </a:t>
            </a:r>
            <a:endParaRPr lang="ar-SA" sz="2400" b="1" dirty="0">
              <a:latin typeface="Aparajita" pitchFamily="34" charset="0"/>
            </a:endParaRPr>
          </a:p>
        </p:txBody>
      </p:sp>
    </p:spTree>
    <p:extLst>
      <p:ext uri="{BB962C8B-B14F-4D97-AF65-F5344CB8AC3E}">
        <p14:creationId xmlns:p14="http://schemas.microsoft.com/office/powerpoint/2010/main" val="32944443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B.</a:t>
            </a:r>
            <a:r>
              <a:rPr lang="en-US" dirty="0" err="1" smtClean="0">
                <a:solidFill>
                  <a:srgbClr val="002060"/>
                </a:solidFill>
              </a:rPr>
              <a:t>Hypoxemia</a:t>
            </a:r>
            <a:endParaRPr lang="ar-SA" dirty="0"/>
          </a:p>
        </p:txBody>
      </p:sp>
      <p:sp>
        <p:nvSpPr>
          <p:cNvPr id="3" name="Content Placeholder 2"/>
          <p:cNvSpPr>
            <a:spLocks noGrp="1"/>
          </p:cNvSpPr>
          <p:nvPr>
            <p:ph idx="1"/>
          </p:nvPr>
        </p:nvSpPr>
        <p:spPr>
          <a:xfrm>
            <a:off x="304800" y="1600200"/>
            <a:ext cx="8382000" cy="4525963"/>
          </a:xfrm>
        </p:spPr>
        <p:txBody>
          <a:bodyPr/>
          <a:lstStyle/>
          <a:p>
            <a:r>
              <a:rPr lang="en-US" sz="2400" dirty="0" smtClean="0">
                <a:latin typeface="Aparajita" pitchFamily="34" charset="0"/>
                <a:cs typeface="Aparajita" pitchFamily="34" charset="0"/>
              </a:rPr>
              <a:t>most </a:t>
            </a:r>
            <a:r>
              <a:rPr lang="en-US" sz="2400" dirty="0">
                <a:latin typeface="Aparajita" pitchFamily="34" charset="0"/>
                <a:cs typeface="Aparajita" pitchFamily="34" charset="0"/>
              </a:rPr>
              <a:t>important respiratory </a:t>
            </a:r>
            <a:r>
              <a:rPr lang="en-US" sz="2400" dirty="0" smtClean="0">
                <a:latin typeface="Aparajita" pitchFamily="34" charset="0"/>
                <a:cs typeface="Aparajita" pitchFamily="34" charset="0"/>
              </a:rPr>
              <a:t>complication after </a:t>
            </a:r>
            <a:r>
              <a:rPr lang="en-US" sz="2400" dirty="0" err="1">
                <a:latin typeface="Aparajita" pitchFamily="34" charset="0"/>
                <a:cs typeface="Aparajita" pitchFamily="34" charset="0"/>
              </a:rPr>
              <a:t>anaesthesia</a:t>
            </a:r>
            <a:r>
              <a:rPr lang="en-US" sz="2400" dirty="0">
                <a:latin typeface="Aparajita" pitchFamily="34" charset="0"/>
                <a:cs typeface="Aparajita" pitchFamily="34" charset="0"/>
              </a:rPr>
              <a:t> and surgery. It may start </a:t>
            </a:r>
            <a:r>
              <a:rPr lang="en-US" sz="2400" dirty="0" smtClean="0">
                <a:latin typeface="Aparajita" pitchFamily="34" charset="0"/>
                <a:cs typeface="Aparajita" pitchFamily="34" charset="0"/>
              </a:rPr>
              <a:t>at recovery </a:t>
            </a:r>
            <a:r>
              <a:rPr lang="en-US" sz="2400" dirty="0">
                <a:latin typeface="Aparajita" pitchFamily="34" charset="0"/>
                <a:cs typeface="Aparajita" pitchFamily="34" charset="0"/>
              </a:rPr>
              <a:t>and in some patients persist for </a:t>
            </a:r>
            <a:r>
              <a:rPr lang="en-US" sz="2400" dirty="0">
                <a:solidFill>
                  <a:srgbClr val="FF0000"/>
                </a:solidFill>
                <a:latin typeface="Aparajita" pitchFamily="34" charset="0"/>
                <a:cs typeface="Aparajita" pitchFamily="34" charset="0"/>
              </a:rPr>
              <a:t>3 days </a:t>
            </a:r>
            <a:r>
              <a:rPr lang="en-US" sz="2400" dirty="0" err="1" smtClean="0">
                <a:latin typeface="Aparajita" pitchFamily="34" charset="0"/>
                <a:cs typeface="Aparajita" pitchFamily="34" charset="0"/>
              </a:rPr>
              <a:t>ormore</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after surgery</a:t>
            </a:r>
            <a:r>
              <a:rPr lang="en-US" sz="2400" dirty="0" smtClean="0">
                <a:latin typeface="Aparajita" pitchFamily="34" charset="0"/>
                <a:cs typeface="Aparajita" pitchFamily="34" charset="0"/>
              </a:rPr>
              <a:t>.</a:t>
            </a:r>
          </a:p>
          <a:p>
            <a:endParaRPr lang="en-US" sz="2400" dirty="0" smtClean="0">
              <a:latin typeface="Aparajita" pitchFamily="34" charset="0"/>
              <a:cs typeface="Aparajita" pitchFamily="34" charset="0"/>
            </a:endParaRPr>
          </a:p>
          <a:p>
            <a:r>
              <a:rPr lang="en-US" sz="2400" dirty="0">
                <a:latin typeface="Aparajita" pitchFamily="34" charset="0"/>
                <a:cs typeface="Aparajita" pitchFamily="34" charset="0"/>
              </a:rPr>
              <a:t>The presence of cyanosis is </a:t>
            </a:r>
            <a:r>
              <a:rPr lang="en-US" sz="2400" dirty="0" smtClean="0">
                <a:latin typeface="Aparajita" pitchFamily="34" charset="0"/>
                <a:cs typeface="Aparajita" pitchFamily="34" charset="0"/>
              </a:rPr>
              <a:t>very </a:t>
            </a:r>
            <a:r>
              <a:rPr lang="en-US" sz="2400" dirty="0" smtClean="0">
                <a:solidFill>
                  <a:srgbClr val="FF0000"/>
                </a:solidFill>
                <a:latin typeface="Aparajita" pitchFamily="34" charset="0"/>
                <a:cs typeface="Aparajita" pitchFamily="34" charset="0"/>
              </a:rPr>
              <a:t>insensitive</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and when detectable the arterial </a:t>
            </a:r>
            <a:r>
              <a:rPr lang="en-US" sz="2400" i="1" dirty="0" smtClean="0">
                <a:latin typeface="Aparajita" pitchFamily="34" charset="0"/>
                <a:cs typeface="Aparajita" pitchFamily="34" charset="0"/>
              </a:rPr>
              <a:t>P</a:t>
            </a:r>
            <a:r>
              <a:rPr lang="en-US" sz="2400" dirty="0" smtClean="0">
                <a:latin typeface="Aparajita" pitchFamily="34" charset="0"/>
                <a:cs typeface="Aparajita" pitchFamily="34" charset="0"/>
              </a:rPr>
              <a:t>O2 will be (55 </a:t>
            </a:r>
            <a:r>
              <a:rPr lang="en-US" sz="2400" dirty="0">
                <a:latin typeface="Aparajita" pitchFamily="34" charset="0"/>
                <a:cs typeface="Aparajita" pitchFamily="34" charset="0"/>
              </a:rPr>
              <a:t>mmHg), a saturation of 85</a:t>
            </a:r>
            <a:r>
              <a:rPr lang="en-US" sz="2400" dirty="0" smtClean="0">
                <a:latin typeface="Aparajita" pitchFamily="34" charset="0"/>
                <a:cs typeface="Aparajita" pitchFamily="34" charset="0"/>
              </a:rPr>
              <a:t>%.</a:t>
            </a:r>
          </a:p>
          <a:p>
            <a:endParaRPr lang="en-US" sz="2400" dirty="0" smtClean="0">
              <a:latin typeface="Aparajita" pitchFamily="34" charset="0"/>
              <a:cs typeface="Aparajita" pitchFamily="34" charset="0"/>
            </a:endParaRPr>
          </a:p>
          <a:p>
            <a:r>
              <a:rPr lang="en-US" sz="2400" b="1" dirty="0" smtClean="0">
                <a:solidFill>
                  <a:srgbClr val="FF0000"/>
                </a:solidFill>
                <a:latin typeface="Aparajita" pitchFamily="34" charset="0"/>
                <a:cs typeface="Aparajita" pitchFamily="34" charset="0"/>
              </a:rPr>
              <a:t>Causes :</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alveolar </a:t>
            </a:r>
            <a:r>
              <a:rPr lang="en-US" sz="2400" dirty="0" smtClean="0">
                <a:latin typeface="Aparajita" pitchFamily="34" charset="0"/>
                <a:cs typeface="Aparajita" pitchFamily="34" charset="0"/>
              </a:rPr>
              <a:t>hypoventilation; V/Q </a:t>
            </a:r>
            <a:r>
              <a:rPr lang="en-US" sz="2400" dirty="0">
                <a:latin typeface="Aparajita" pitchFamily="34" charset="0"/>
                <a:cs typeface="Aparajita" pitchFamily="34" charset="0"/>
              </a:rPr>
              <a:t>mismatch within </a:t>
            </a:r>
            <a:r>
              <a:rPr lang="en-US" sz="2400" dirty="0" smtClean="0">
                <a:latin typeface="Aparajita" pitchFamily="34" charset="0"/>
                <a:cs typeface="Aparajita" pitchFamily="34" charset="0"/>
              </a:rPr>
              <a:t>the lungs … diffusion hypoxia… </a:t>
            </a:r>
            <a:r>
              <a:rPr lang="en-US" sz="2400" dirty="0">
                <a:latin typeface="Aparajita" pitchFamily="34" charset="0"/>
                <a:cs typeface="Aparajita" pitchFamily="34" charset="0"/>
              </a:rPr>
              <a:t>pulmonary diffusion </a:t>
            </a:r>
            <a:r>
              <a:rPr lang="en-US" sz="2400" dirty="0" smtClean="0">
                <a:latin typeface="Aparajita" pitchFamily="34" charset="0"/>
                <a:cs typeface="Aparajita" pitchFamily="34" charset="0"/>
              </a:rPr>
              <a:t>defects…ARDS…a </a:t>
            </a:r>
            <a:r>
              <a:rPr lang="en-US" sz="2400" dirty="0">
                <a:latin typeface="Aparajita" pitchFamily="34" charset="0"/>
                <a:cs typeface="Aparajita" pitchFamily="34" charset="0"/>
              </a:rPr>
              <a:t>reduced inspired oxygen </a:t>
            </a:r>
            <a:r>
              <a:rPr lang="en-US" sz="2400" dirty="0" smtClean="0">
                <a:latin typeface="Aparajita" pitchFamily="34" charset="0"/>
                <a:cs typeface="Aparajita" pitchFamily="34" charset="0"/>
              </a:rPr>
              <a:t>concentration… </a:t>
            </a:r>
            <a:r>
              <a:rPr lang="en-US" sz="2400" dirty="0">
                <a:latin typeface="Aparajita" pitchFamily="34" charset="0"/>
                <a:cs typeface="Aparajita" pitchFamily="34" charset="0"/>
              </a:rPr>
              <a:t> postoperative </a:t>
            </a:r>
            <a:r>
              <a:rPr lang="en-US" sz="2400" dirty="0" smtClean="0">
                <a:solidFill>
                  <a:srgbClr val="FF0000"/>
                </a:solidFill>
                <a:latin typeface="Aparajita" pitchFamily="34" charset="0"/>
                <a:cs typeface="Aparajita" pitchFamily="34" charset="0"/>
              </a:rPr>
              <a:t>pneumothorax</a:t>
            </a:r>
            <a:r>
              <a:rPr lang="en-US" sz="2400" dirty="0" smtClean="0">
                <a:latin typeface="Aparajita" pitchFamily="34" charset="0"/>
                <a:cs typeface="Aparajita" pitchFamily="34" charset="0"/>
              </a:rPr>
              <a:t> .</a:t>
            </a:r>
          </a:p>
          <a:p>
            <a:endParaRPr lang="en-US" sz="2400" dirty="0" smtClean="0">
              <a:latin typeface="Aparajita" pitchFamily="34" charset="0"/>
              <a:cs typeface="Aparajita" pitchFamily="34" charset="0"/>
            </a:endParaRPr>
          </a:p>
          <a:p>
            <a:r>
              <a:rPr lang="en-US" sz="2400" b="1" cap="all" dirty="0" smtClean="0">
                <a:solidFill>
                  <a:srgbClr val="FF0000"/>
                </a:solidFill>
                <a:latin typeface="Aparajita" pitchFamily="34" charset="0"/>
                <a:cs typeface="Aparajita" pitchFamily="34" charset="0"/>
              </a:rPr>
              <a:t>TREATMENT:</a:t>
            </a:r>
            <a:r>
              <a:rPr lang="en-US" sz="2400" dirty="0">
                <a:solidFill>
                  <a:srgbClr val="FF0000"/>
                </a:solidFill>
                <a:latin typeface="Aparajita" pitchFamily="34" charset="0"/>
                <a:cs typeface="Aparajita" pitchFamily="34" charset="0"/>
              </a:rPr>
              <a:t>  </a:t>
            </a:r>
            <a:r>
              <a:rPr lang="en-US" sz="2400" dirty="0">
                <a:latin typeface="Aparajita" pitchFamily="34" charset="0"/>
                <a:cs typeface="Aparajita" pitchFamily="34" charset="0"/>
              </a:rPr>
              <a:t>  Oxygen therapy</a:t>
            </a:r>
          </a:p>
          <a:p>
            <a:endParaRPr lang="ar-SA" sz="2400" dirty="0">
              <a:latin typeface="Aparajita" pitchFamily="34" charset="0"/>
            </a:endParaRPr>
          </a:p>
        </p:txBody>
      </p:sp>
    </p:spTree>
    <p:extLst>
      <p:ext uri="{BB962C8B-B14F-4D97-AF65-F5344CB8AC3E}">
        <p14:creationId xmlns:p14="http://schemas.microsoft.com/office/powerpoint/2010/main" val="3928300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pPr algn="ctr"/>
            <a:r>
              <a:rPr lang="en-US" b="1" dirty="0" smtClean="0">
                <a:solidFill>
                  <a:srgbClr val="0070C0"/>
                </a:solidFill>
              </a:rPr>
              <a:t>2.Circulatory complication</a:t>
            </a:r>
            <a:endParaRPr lang="en-US" b="1" dirty="0">
              <a:solidFill>
                <a:srgbClr val="0070C0"/>
              </a:solidFill>
            </a:endParaRPr>
          </a:p>
        </p:txBody>
      </p:sp>
      <p:sp>
        <p:nvSpPr>
          <p:cNvPr id="3" name="Content Placeholder 2"/>
          <p:cNvSpPr>
            <a:spLocks noGrp="1"/>
          </p:cNvSpPr>
          <p:nvPr>
            <p:ph idx="1"/>
          </p:nvPr>
        </p:nvSpPr>
        <p:spPr>
          <a:xfrm>
            <a:off x="609600" y="1600200"/>
            <a:ext cx="8077200" cy="4525963"/>
          </a:xfrm>
        </p:spPr>
        <p:txBody>
          <a:bodyPr/>
          <a:lstStyle/>
          <a:p>
            <a:r>
              <a:rPr lang="en-SG" dirty="0" smtClean="0">
                <a:solidFill>
                  <a:srgbClr val="C00000"/>
                </a:solidFill>
                <a:latin typeface="+mn-lt"/>
                <a:ea typeface="+mn-ea"/>
                <a:cs typeface="+mn-cs"/>
              </a:rPr>
              <a:t>Haemorrhage</a:t>
            </a:r>
            <a:r>
              <a:rPr lang="en-SG" dirty="0" smtClean="0">
                <a:solidFill>
                  <a:schemeClr val="tx2"/>
                </a:solidFill>
                <a:latin typeface="+mn-lt"/>
                <a:ea typeface="+mn-ea"/>
                <a:cs typeface="+mn-cs"/>
              </a:rPr>
              <a:t> : </a:t>
            </a:r>
            <a:r>
              <a:rPr lang="en-SG" dirty="0">
                <a:solidFill>
                  <a:schemeClr val="tx2"/>
                </a:solidFill>
                <a:latin typeface="+mn-lt"/>
                <a:ea typeface="+mn-ea"/>
                <a:cs typeface="+mn-cs"/>
              </a:rPr>
              <a:t>Bleeding internally or externally</a:t>
            </a:r>
            <a:r>
              <a:rPr lang="en-SG" dirty="0" smtClean="0">
                <a:solidFill>
                  <a:schemeClr val="tx2"/>
                </a:solidFill>
                <a:latin typeface="+mn-lt"/>
                <a:ea typeface="+mn-ea"/>
                <a:cs typeface="+mn-cs"/>
              </a:rPr>
              <a:t>.</a:t>
            </a:r>
          </a:p>
          <a:p>
            <a:r>
              <a:rPr lang="en-SG" dirty="0">
                <a:solidFill>
                  <a:srgbClr val="C00000"/>
                </a:solidFill>
                <a:latin typeface="+mn-lt"/>
                <a:ea typeface="+mn-ea"/>
                <a:cs typeface="+mn-cs"/>
              </a:rPr>
              <a:t>Thrombus</a:t>
            </a:r>
            <a:r>
              <a:rPr lang="en-SG" dirty="0">
                <a:solidFill>
                  <a:schemeClr val="tx2"/>
                </a:solidFill>
                <a:latin typeface="+mn-lt"/>
                <a:ea typeface="+mn-ea"/>
                <a:cs typeface="+mn-cs"/>
              </a:rPr>
              <a:t> </a:t>
            </a:r>
            <a:r>
              <a:rPr lang="en-SG" dirty="0" smtClean="0">
                <a:solidFill>
                  <a:schemeClr val="tx2"/>
                </a:solidFill>
                <a:latin typeface="+mn-lt"/>
                <a:ea typeface="+mn-ea"/>
                <a:cs typeface="+mn-cs"/>
              </a:rPr>
              <a:t>: </a:t>
            </a:r>
            <a:r>
              <a:rPr lang="en-SG" dirty="0">
                <a:solidFill>
                  <a:schemeClr val="tx2"/>
                </a:solidFill>
                <a:latin typeface="+mn-lt"/>
                <a:ea typeface="+mn-ea"/>
                <a:cs typeface="+mn-cs"/>
              </a:rPr>
              <a:t>Blood clot attached to wall of vein </a:t>
            </a:r>
            <a:r>
              <a:rPr lang="en-SG" dirty="0" smtClean="0">
                <a:solidFill>
                  <a:schemeClr val="tx2"/>
                </a:solidFill>
                <a:latin typeface="+mn-lt"/>
                <a:ea typeface="+mn-ea"/>
                <a:cs typeface="+mn-cs"/>
              </a:rPr>
              <a:t>or artery </a:t>
            </a:r>
            <a:r>
              <a:rPr lang="en-SG" dirty="0">
                <a:solidFill>
                  <a:schemeClr val="tx2"/>
                </a:solidFill>
                <a:latin typeface="+mn-lt"/>
                <a:ea typeface="+mn-ea"/>
                <a:cs typeface="+mn-cs"/>
              </a:rPr>
              <a:t>(most commonly the leg veins</a:t>
            </a:r>
            <a:r>
              <a:rPr lang="en-SG" dirty="0" smtClean="0">
                <a:solidFill>
                  <a:schemeClr val="tx2"/>
                </a:solidFill>
                <a:latin typeface="+mn-lt"/>
                <a:ea typeface="+mn-ea"/>
                <a:cs typeface="+mn-cs"/>
              </a:rPr>
              <a:t>).</a:t>
            </a:r>
          </a:p>
          <a:p>
            <a:r>
              <a:rPr lang="en-SG" dirty="0">
                <a:solidFill>
                  <a:srgbClr val="C00000"/>
                </a:solidFill>
                <a:latin typeface="+mn-lt"/>
                <a:ea typeface="+mn-ea"/>
                <a:cs typeface="+mn-cs"/>
              </a:rPr>
              <a:t>Embolus</a:t>
            </a:r>
            <a:r>
              <a:rPr lang="en-SG" dirty="0">
                <a:solidFill>
                  <a:schemeClr val="tx2"/>
                </a:solidFill>
                <a:latin typeface="+mn-lt"/>
                <a:ea typeface="+mn-ea"/>
                <a:cs typeface="+mn-cs"/>
              </a:rPr>
              <a:t> </a:t>
            </a:r>
            <a:r>
              <a:rPr lang="en-SG" dirty="0" smtClean="0">
                <a:solidFill>
                  <a:schemeClr val="tx2"/>
                </a:solidFill>
                <a:latin typeface="+mn-lt"/>
                <a:ea typeface="+mn-ea"/>
                <a:cs typeface="+mn-cs"/>
              </a:rPr>
              <a:t>:Clot </a:t>
            </a:r>
            <a:r>
              <a:rPr lang="en-SG" dirty="0">
                <a:solidFill>
                  <a:schemeClr val="tx2"/>
                </a:solidFill>
                <a:latin typeface="+mn-lt"/>
                <a:ea typeface="+mn-ea"/>
                <a:cs typeface="+mn-cs"/>
              </a:rPr>
              <a:t>that has moved from its site of formation to another area of the body.</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23446"/>
            <a:ext cx="7315200" cy="1143000"/>
          </a:xfrm>
        </p:spPr>
        <p:txBody>
          <a:bodyPr/>
          <a:lstStyle/>
          <a:p>
            <a:r>
              <a:rPr lang="en-US" b="1" dirty="0" err="1" smtClean="0">
                <a:solidFill>
                  <a:srgbClr val="FF0000"/>
                </a:solidFill>
              </a:rPr>
              <a:t>A.</a:t>
            </a:r>
            <a:r>
              <a:rPr lang="en-US" dirty="0" err="1" smtClean="0">
                <a:solidFill>
                  <a:srgbClr val="002060"/>
                </a:solidFill>
              </a:rPr>
              <a:t>Hypotension</a:t>
            </a:r>
            <a:endParaRPr lang="ar-SA" dirty="0"/>
          </a:p>
        </p:txBody>
      </p:sp>
      <p:sp>
        <p:nvSpPr>
          <p:cNvPr id="3" name="Content Placeholder 2"/>
          <p:cNvSpPr>
            <a:spLocks noGrp="1"/>
          </p:cNvSpPr>
          <p:nvPr>
            <p:ph idx="1"/>
          </p:nvPr>
        </p:nvSpPr>
        <p:spPr>
          <a:xfrm>
            <a:off x="152400" y="990600"/>
            <a:ext cx="8458200" cy="5029200"/>
          </a:xfrm>
        </p:spPr>
        <p:txBody>
          <a:bodyPr/>
          <a:lstStyle/>
          <a:p>
            <a:r>
              <a:rPr lang="en-US" sz="2400" dirty="0" smtClean="0">
                <a:latin typeface="Aparajita" pitchFamily="34" charset="0"/>
                <a:cs typeface="Aparajita" pitchFamily="34" charset="0"/>
              </a:rPr>
              <a:t>can </a:t>
            </a:r>
            <a:r>
              <a:rPr lang="en-US" sz="2400" dirty="0">
                <a:latin typeface="Aparajita" pitchFamily="34" charset="0"/>
                <a:cs typeface="Aparajita" pitchFamily="34" charset="0"/>
              </a:rPr>
              <a:t>be due to a variety of factors, alone </a:t>
            </a:r>
            <a:r>
              <a:rPr lang="en-US" sz="2400" dirty="0" smtClean="0">
                <a:latin typeface="Aparajita" pitchFamily="34" charset="0"/>
                <a:cs typeface="Aparajita" pitchFamily="34" charset="0"/>
              </a:rPr>
              <a:t>or in </a:t>
            </a:r>
            <a:r>
              <a:rPr lang="en-US" sz="2400" dirty="0">
                <a:latin typeface="Aparajita" pitchFamily="34" charset="0"/>
                <a:cs typeface="Aparajita" pitchFamily="34" charset="0"/>
              </a:rPr>
              <a:t>combination, that reduce the cardiac </a:t>
            </a:r>
            <a:r>
              <a:rPr lang="en-US" sz="2400" dirty="0" err="1" smtClean="0">
                <a:latin typeface="Aparajita" pitchFamily="34" charset="0"/>
                <a:cs typeface="Aparajita" pitchFamily="34" charset="0"/>
              </a:rPr>
              <a:t>output,the</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systemic vascular resistance or </a:t>
            </a:r>
            <a:r>
              <a:rPr lang="en-US" sz="2400" dirty="0" smtClean="0">
                <a:latin typeface="Aparajita" pitchFamily="34" charset="0"/>
                <a:cs typeface="Aparajita" pitchFamily="34" charset="0"/>
              </a:rPr>
              <a:t>both:</a:t>
            </a:r>
          </a:p>
          <a:p>
            <a:r>
              <a:rPr lang="en-US" sz="2400" b="1" dirty="0" err="1" smtClean="0">
                <a:solidFill>
                  <a:srgbClr val="FF0000"/>
                </a:solidFill>
                <a:latin typeface="Aparajita" pitchFamily="34" charset="0"/>
                <a:cs typeface="Aparajita" pitchFamily="34" charset="0"/>
              </a:rPr>
              <a:t>Hypovolaemia</a:t>
            </a:r>
            <a:r>
              <a:rPr lang="en-US" sz="2400" b="1" dirty="0" smtClean="0">
                <a:solidFill>
                  <a:srgbClr val="FF0000"/>
                </a:solidFill>
                <a:latin typeface="Aparajita" pitchFamily="34" charset="0"/>
                <a:cs typeface="Aparajita" pitchFamily="34" charset="0"/>
              </a:rPr>
              <a:t> (most common) :</a:t>
            </a:r>
            <a:r>
              <a:rPr lang="en-US" sz="2400" dirty="0" smtClean="0">
                <a:latin typeface="Aparajita" pitchFamily="34" charset="0"/>
                <a:cs typeface="Aparajita" pitchFamily="34" charset="0"/>
              </a:rPr>
              <a:t>Reduced </a:t>
            </a:r>
            <a:r>
              <a:rPr lang="en-US" sz="2400" dirty="0">
                <a:latin typeface="Aparajita" pitchFamily="34" charset="0"/>
                <a:cs typeface="Aparajita" pitchFamily="34" charset="0"/>
              </a:rPr>
              <a:t>peripheral </a:t>
            </a:r>
            <a:r>
              <a:rPr lang="en-US" sz="2400" dirty="0" smtClean="0">
                <a:latin typeface="Aparajita" pitchFamily="34" charset="0"/>
                <a:cs typeface="Aparajita" pitchFamily="34" charset="0"/>
              </a:rPr>
              <a:t>perfusion, Tachycardia , Hypotension, </a:t>
            </a:r>
            <a:r>
              <a:rPr lang="en-US" sz="2400" dirty="0">
                <a:latin typeface="Aparajita" pitchFamily="34" charset="0"/>
                <a:cs typeface="Aparajita" pitchFamily="34" charset="0"/>
              </a:rPr>
              <a:t>Inadequate urine output (&lt;0.5mL/kg/h</a:t>
            </a:r>
            <a:r>
              <a:rPr lang="en-US" sz="2400" dirty="0" smtClean="0">
                <a:latin typeface="Aparajita" pitchFamily="34" charset="0"/>
                <a:cs typeface="Aparajita" pitchFamily="34" charset="0"/>
              </a:rPr>
              <a:t>), </a:t>
            </a:r>
          </a:p>
          <a:p>
            <a:r>
              <a:rPr lang="en-US" sz="2400" b="1" dirty="0" smtClean="0">
                <a:solidFill>
                  <a:srgbClr val="FF0000"/>
                </a:solidFill>
                <a:latin typeface="Aparajita" pitchFamily="34" charset="0"/>
                <a:cs typeface="Aparajita" pitchFamily="34" charset="0"/>
              </a:rPr>
              <a:t>reduced </a:t>
            </a:r>
            <a:r>
              <a:rPr lang="en-US" sz="2400" b="1" dirty="0">
                <a:solidFill>
                  <a:srgbClr val="FF0000"/>
                </a:solidFill>
                <a:latin typeface="Aparajita" pitchFamily="34" charset="0"/>
                <a:cs typeface="Aparajita" pitchFamily="34" charset="0"/>
              </a:rPr>
              <a:t>myocardial </a:t>
            </a:r>
            <a:r>
              <a:rPr lang="en-US" sz="2400" b="1" dirty="0" smtClean="0">
                <a:solidFill>
                  <a:srgbClr val="FF0000"/>
                </a:solidFill>
                <a:latin typeface="Aparajita" pitchFamily="34" charset="0"/>
                <a:cs typeface="Aparajita" pitchFamily="34" charset="0"/>
              </a:rPr>
              <a:t>contractility :</a:t>
            </a:r>
            <a:r>
              <a:rPr lang="en-US" sz="2400" dirty="0">
                <a:latin typeface="Aparajita" pitchFamily="34" charset="0"/>
                <a:cs typeface="Aparajita" pitchFamily="34" charset="0"/>
              </a:rPr>
              <a:t>The commonest cause is </a:t>
            </a:r>
            <a:r>
              <a:rPr lang="en-US" sz="2400" dirty="0" err="1">
                <a:latin typeface="Aparajita" pitchFamily="34" charset="0"/>
                <a:cs typeface="Aparajita" pitchFamily="34" charset="0"/>
              </a:rPr>
              <a:t>ischaemic</a:t>
            </a:r>
            <a:r>
              <a:rPr lang="en-US" sz="2400" dirty="0">
                <a:latin typeface="Aparajita" pitchFamily="34" charset="0"/>
                <a:cs typeface="Aparajita" pitchFamily="34" charset="0"/>
              </a:rPr>
              <a:t> heart </a:t>
            </a:r>
            <a:r>
              <a:rPr lang="en-US" sz="2400" dirty="0" smtClean="0">
                <a:latin typeface="Aparajita" pitchFamily="34" charset="0"/>
                <a:cs typeface="Aparajita" pitchFamily="34" charset="0"/>
              </a:rPr>
              <a:t>disease : </a:t>
            </a:r>
            <a:r>
              <a:rPr lang="en-US" sz="2400" dirty="0">
                <a:latin typeface="Aparajita" pitchFamily="34" charset="0"/>
                <a:cs typeface="Aparajita" pitchFamily="34" charset="0"/>
              </a:rPr>
              <a:t>poor peripheral </a:t>
            </a:r>
            <a:r>
              <a:rPr lang="en-US" sz="2400" dirty="0" smtClean="0">
                <a:latin typeface="Aparajita" pitchFamily="34" charset="0"/>
                <a:cs typeface="Aparajita" pitchFamily="34" charset="0"/>
              </a:rPr>
              <a:t>circulation</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tachycardia; </a:t>
            </a:r>
            <a:r>
              <a:rPr lang="en-US" sz="2400" dirty="0" err="1" smtClean="0">
                <a:latin typeface="Aparajita" pitchFamily="34" charset="0"/>
                <a:cs typeface="Aparajita" pitchFamily="34" charset="0"/>
              </a:rPr>
              <a:t>tachypnoea</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distended neck </a:t>
            </a:r>
            <a:r>
              <a:rPr lang="en-US" sz="2400" dirty="0" smtClean="0">
                <a:latin typeface="Aparajita" pitchFamily="34" charset="0"/>
                <a:cs typeface="Aparajita" pitchFamily="34" charset="0"/>
              </a:rPr>
              <a:t>veins , basal </a:t>
            </a:r>
            <a:r>
              <a:rPr lang="en-US" sz="2400" dirty="0" err="1" smtClean="0">
                <a:latin typeface="Aparajita" pitchFamily="34" charset="0"/>
                <a:cs typeface="Aparajita" pitchFamily="34" charset="0"/>
              </a:rPr>
              <a:t>crepitations</a:t>
            </a:r>
            <a:r>
              <a:rPr lang="en-US" sz="2400" dirty="0" smtClean="0">
                <a:latin typeface="Aparajita" pitchFamily="34" charset="0"/>
                <a:cs typeface="Aparajita" pitchFamily="34" charset="0"/>
              </a:rPr>
              <a:t>, </a:t>
            </a:r>
            <a:r>
              <a:rPr lang="en-US" sz="2400" dirty="0" err="1" smtClean="0">
                <a:latin typeface="Aparajita" pitchFamily="34" charset="0"/>
                <a:cs typeface="Aparajita" pitchFamily="34" charset="0"/>
              </a:rPr>
              <a:t>wheezez</a:t>
            </a:r>
            <a:r>
              <a:rPr lang="en-US" sz="2400" dirty="0">
                <a:latin typeface="Aparajita" pitchFamily="34" charset="0"/>
                <a:cs typeface="Aparajita" pitchFamily="34" charset="0"/>
              </a:rPr>
              <a:t>,</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triple rhythm on auscultation of the </a:t>
            </a:r>
            <a:r>
              <a:rPr lang="en-US" sz="2400" dirty="0" smtClean="0">
                <a:latin typeface="Aparajita" pitchFamily="34" charset="0"/>
                <a:cs typeface="Aparajita" pitchFamily="34" charset="0"/>
              </a:rPr>
              <a:t>heart</a:t>
            </a:r>
          </a:p>
          <a:p>
            <a:r>
              <a:rPr lang="en-US" sz="2800" b="1" dirty="0" smtClean="0">
                <a:solidFill>
                  <a:srgbClr val="FF0000"/>
                </a:solidFill>
                <a:latin typeface="Aparajita" pitchFamily="34" charset="0"/>
                <a:cs typeface="Aparajita" pitchFamily="34" charset="0"/>
              </a:rPr>
              <a:t> </a:t>
            </a:r>
            <a:r>
              <a:rPr lang="en-US" sz="2800" b="1" dirty="0" err="1" smtClean="0">
                <a:solidFill>
                  <a:srgbClr val="FF0000"/>
                </a:solidFill>
                <a:latin typeface="Aparajita" pitchFamily="34" charset="0"/>
                <a:cs typeface="Aparajita" pitchFamily="34" charset="0"/>
              </a:rPr>
              <a:t>Tx</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sit patient upright,, O2 ,,, ECG </a:t>
            </a:r>
            <a:endParaRPr lang="en-US" sz="2400" dirty="0" smtClean="0">
              <a:latin typeface="Aparajita" pitchFamily="34" charset="0"/>
              <a:cs typeface="Aparajita" pitchFamily="34" charset="0"/>
            </a:endParaRPr>
          </a:p>
          <a:p>
            <a:r>
              <a:rPr lang="en-US" sz="2400" b="1" dirty="0" smtClean="0">
                <a:solidFill>
                  <a:srgbClr val="FF0000"/>
                </a:solidFill>
                <a:latin typeface="Aparajita" pitchFamily="34" charset="0"/>
                <a:cs typeface="Aparajita" pitchFamily="34" charset="0"/>
              </a:rPr>
              <a:t>Vasodilatation: </a:t>
            </a:r>
            <a:r>
              <a:rPr lang="en-US" sz="2400" dirty="0">
                <a:latin typeface="Aparajita" pitchFamily="34" charset="0"/>
                <a:cs typeface="Aparajita" pitchFamily="34" charset="0"/>
              </a:rPr>
              <a:t>common during spinal or epidural </a:t>
            </a:r>
            <a:r>
              <a:rPr lang="en-US" sz="2400" dirty="0" err="1" smtClean="0">
                <a:latin typeface="Aparajita" pitchFamily="34" charset="0"/>
                <a:cs typeface="Aparajita" pitchFamily="34" charset="0"/>
              </a:rPr>
              <a:t>anaesthesia</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 prostate </a:t>
            </a:r>
            <a:r>
              <a:rPr lang="en-US" sz="2400" dirty="0" smtClean="0">
                <a:latin typeface="Aparajita" pitchFamily="34" charset="0"/>
                <a:cs typeface="Aparajita" pitchFamily="34" charset="0"/>
              </a:rPr>
              <a:t>surgery ,</a:t>
            </a:r>
            <a:r>
              <a:rPr lang="en-US" sz="2400" dirty="0">
                <a:latin typeface="Aparajita" pitchFamily="34" charset="0"/>
                <a:cs typeface="Aparajita" pitchFamily="34" charset="0"/>
              </a:rPr>
              <a:t> septic </a:t>
            </a:r>
            <a:r>
              <a:rPr lang="en-US" sz="2400" dirty="0" smtClean="0">
                <a:latin typeface="Aparajita" pitchFamily="34" charset="0"/>
                <a:cs typeface="Aparajita" pitchFamily="34" charset="0"/>
              </a:rPr>
              <a:t>shock …….</a:t>
            </a:r>
            <a:r>
              <a:rPr lang="en-US" sz="2400" b="1" dirty="0" err="1" smtClean="0">
                <a:solidFill>
                  <a:srgbClr val="FF0000"/>
                </a:solidFill>
                <a:latin typeface="Aparajita" pitchFamily="34" charset="0"/>
                <a:cs typeface="Aparajita" pitchFamily="34" charset="0"/>
              </a:rPr>
              <a:t>Tx</a:t>
            </a:r>
            <a:r>
              <a:rPr lang="en-US" sz="2400" dirty="0" smtClean="0">
                <a:solidFill>
                  <a:srgbClr val="FF0000"/>
                </a:solidFill>
                <a:latin typeface="Aparajita" pitchFamily="34" charset="0"/>
                <a:cs typeface="Aparajita" pitchFamily="34" charset="0"/>
              </a:rPr>
              <a:t> </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administration of </a:t>
            </a:r>
            <a:r>
              <a:rPr lang="en-US" sz="2400" dirty="0" smtClean="0">
                <a:latin typeface="Aparajita" pitchFamily="34" charset="0"/>
                <a:cs typeface="Aparajita" pitchFamily="34" charset="0"/>
              </a:rPr>
              <a:t>fluids , vasopressors(ephedrine).</a:t>
            </a:r>
            <a:r>
              <a:rPr lang="en-US" sz="2400" dirty="0"/>
              <a:t> </a:t>
            </a:r>
            <a:r>
              <a:rPr lang="en-US" sz="2400" dirty="0">
                <a:latin typeface="Aparajita" pitchFamily="34" charset="0"/>
                <a:cs typeface="Aparajita" pitchFamily="34" charset="0"/>
              </a:rPr>
              <a:t>Antibiotic</a:t>
            </a:r>
            <a:endParaRPr lang="en-US" sz="2400" dirty="0" smtClean="0">
              <a:latin typeface="Aparajita" pitchFamily="34" charset="0"/>
              <a:cs typeface="Aparajita" pitchFamily="34" charset="0"/>
            </a:endParaRPr>
          </a:p>
          <a:p>
            <a:pPr marL="0" indent="0">
              <a:buNone/>
            </a:pPr>
            <a:endParaRPr lang="ar-SA" sz="2400" dirty="0">
              <a:latin typeface="Aparajita" pitchFamily="34" charset="0"/>
            </a:endParaRPr>
          </a:p>
        </p:txBody>
      </p:sp>
    </p:spTree>
    <p:extLst>
      <p:ext uri="{BB962C8B-B14F-4D97-AF65-F5344CB8AC3E}">
        <p14:creationId xmlns:p14="http://schemas.microsoft.com/office/powerpoint/2010/main" val="17543851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304800"/>
            <a:ext cx="8382000" cy="5181600"/>
          </a:xfrm>
        </p:spPr>
        <p:txBody>
          <a:bodyPr/>
          <a:lstStyle/>
          <a:p>
            <a:r>
              <a:rPr lang="en-US" sz="2400" b="1" dirty="0">
                <a:solidFill>
                  <a:srgbClr val="FF0000"/>
                </a:solidFill>
                <a:latin typeface="Aparajita" pitchFamily="34" charset="0"/>
                <a:cs typeface="Aparajita" pitchFamily="34" charset="0"/>
              </a:rPr>
              <a:t>cardiac </a:t>
            </a:r>
            <a:r>
              <a:rPr lang="en-US" sz="2400" b="1" dirty="0" smtClean="0">
                <a:solidFill>
                  <a:srgbClr val="FF0000"/>
                </a:solidFill>
                <a:latin typeface="Aparajita" pitchFamily="34" charset="0"/>
                <a:cs typeface="Aparajita" pitchFamily="34" charset="0"/>
              </a:rPr>
              <a:t>arrhythmias:</a:t>
            </a:r>
            <a:endParaRPr lang="ar-SA" sz="2400" b="1" dirty="0">
              <a:solidFill>
                <a:srgbClr val="FF0000"/>
              </a:solidFill>
              <a:latin typeface="Aparajita" pitchFamily="34" charset="0"/>
            </a:endParaRPr>
          </a:p>
          <a:p>
            <a:pPr marL="0" indent="0">
              <a:buNone/>
            </a:pPr>
            <a:r>
              <a:rPr lang="en-US" sz="2400" dirty="0" smtClean="0">
                <a:latin typeface="Aparajita" pitchFamily="34" charset="0"/>
                <a:cs typeface="Aparajita" pitchFamily="34" charset="0"/>
              </a:rPr>
              <a:t>Occur </a:t>
            </a:r>
            <a:r>
              <a:rPr lang="en-US" sz="2400" dirty="0">
                <a:latin typeface="Aparajita" pitchFamily="34" charset="0"/>
                <a:cs typeface="Aparajita" pitchFamily="34" charset="0"/>
              </a:rPr>
              <a:t>more frequently in the presence of</a:t>
            </a:r>
            <a:r>
              <a:rPr lang="en-US" sz="2400" dirty="0" smtClean="0">
                <a:latin typeface="Aparajita" pitchFamily="34" charset="0"/>
                <a:cs typeface="Aparajita" pitchFamily="34" charset="0"/>
              </a:rPr>
              <a:t>:  </a:t>
            </a:r>
            <a:r>
              <a:rPr lang="en-US" sz="2400" dirty="0" err="1" smtClean="0">
                <a:latin typeface="Aparajita" pitchFamily="34" charset="0"/>
                <a:cs typeface="Aparajita" pitchFamily="34" charset="0"/>
              </a:rPr>
              <a:t>hypoxaemia</a:t>
            </a:r>
            <a:r>
              <a:rPr lang="en-US" sz="2400" dirty="0" smtClean="0">
                <a:latin typeface="Aparajita" pitchFamily="34" charset="0"/>
                <a:cs typeface="Aparajita" pitchFamily="34" charset="0"/>
              </a:rPr>
              <a:t>; </a:t>
            </a:r>
            <a:r>
              <a:rPr lang="en-US" sz="2400" dirty="0" err="1" smtClean="0">
                <a:latin typeface="Aparajita" pitchFamily="34" charset="0"/>
                <a:cs typeface="Aparajita" pitchFamily="34" charset="0"/>
              </a:rPr>
              <a:t>hypovolaemia</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a:t>
            </a:r>
            <a:r>
              <a:rPr lang="en-US" sz="2400" dirty="0" err="1" smtClean="0">
                <a:latin typeface="Aparajita" pitchFamily="34" charset="0"/>
                <a:cs typeface="Aparajita" pitchFamily="34" charset="0"/>
              </a:rPr>
              <a:t>hypercarbia</a:t>
            </a:r>
            <a:r>
              <a:rPr lang="en-US" sz="2400" dirty="0" smtClean="0">
                <a:latin typeface="Aparajita" pitchFamily="34" charset="0"/>
                <a:cs typeface="Aparajita" pitchFamily="34" charset="0"/>
              </a:rPr>
              <a:t>; hypothermia; sepsis; pre-existing </a:t>
            </a:r>
            <a:r>
              <a:rPr lang="en-US" sz="2400" dirty="0" err="1">
                <a:latin typeface="Aparajita" pitchFamily="34" charset="0"/>
                <a:cs typeface="Aparajita" pitchFamily="34" charset="0"/>
              </a:rPr>
              <a:t>ischaemic</a:t>
            </a:r>
            <a:r>
              <a:rPr lang="en-US" sz="2400" dirty="0">
                <a:latin typeface="Aparajita" pitchFamily="34" charset="0"/>
                <a:cs typeface="Aparajita" pitchFamily="34" charset="0"/>
              </a:rPr>
              <a:t> heart disease</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electrolyte abnormalities</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hypo/</a:t>
            </a:r>
            <a:r>
              <a:rPr lang="en-US" sz="2400" dirty="0" err="1">
                <a:latin typeface="Aparajita" pitchFamily="34" charset="0"/>
                <a:cs typeface="Aparajita" pitchFamily="34" charset="0"/>
              </a:rPr>
              <a:t>hyperkalaemia</a:t>
            </a:r>
            <a:r>
              <a:rPr lang="en-US" sz="2400" dirty="0">
                <a:latin typeface="Aparajita" pitchFamily="34" charset="0"/>
                <a:cs typeface="Aparajita" pitchFamily="34" charset="0"/>
              </a:rPr>
              <a:t>, hypocalcaemia, hypomagnesaemia</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acid–base </a:t>
            </a:r>
            <a:r>
              <a:rPr lang="en-US" sz="2400" dirty="0" err="1" smtClean="0">
                <a:latin typeface="Aparajita" pitchFamily="34" charset="0"/>
                <a:cs typeface="Aparajita" pitchFamily="34" charset="0"/>
              </a:rPr>
              <a:t>disturbances;inotropes</a:t>
            </a:r>
            <a:r>
              <a:rPr lang="en-US" sz="2400" dirty="0">
                <a:latin typeface="Aparajita" pitchFamily="34" charset="0"/>
                <a:cs typeface="Aparajita" pitchFamily="34" charset="0"/>
              </a:rPr>
              <a:t>, </a:t>
            </a:r>
            <a:r>
              <a:rPr lang="en-US" sz="2400" dirty="0" err="1">
                <a:latin typeface="Aparajita" pitchFamily="34" charset="0"/>
                <a:cs typeface="Aparajita" pitchFamily="34" charset="0"/>
              </a:rPr>
              <a:t>antiarrhythmics</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bronchodilators.</a:t>
            </a:r>
          </a:p>
          <a:p>
            <a:r>
              <a:rPr lang="en-US" sz="2400" dirty="0">
                <a:latin typeface="Aparajita" pitchFamily="34" charset="0"/>
                <a:cs typeface="Aparajita" pitchFamily="34" charset="0"/>
              </a:rPr>
              <a:t>Coronary artery flow is dependent on diastolic </a:t>
            </a:r>
            <a:r>
              <a:rPr lang="en-US" sz="2400" dirty="0" err="1" smtClean="0">
                <a:latin typeface="Aparajita" pitchFamily="34" charset="0"/>
                <a:cs typeface="Aparajita" pitchFamily="34" charset="0"/>
              </a:rPr>
              <a:t>pressur</a:t>
            </a:r>
            <a:r>
              <a:rPr lang="en-US" sz="2400" dirty="0" smtClean="0">
                <a:latin typeface="Aparajita" pitchFamily="34" charset="0"/>
                <a:cs typeface="Aparajita" pitchFamily="34" charset="0"/>
              </a:rPr>
              <a:t> and </a:t>
            </a:r>
            <a:r>
              <a:rPr lang="en-US" sz="2400" dirty="0">
                <a:latin typeface="Aparajita" pitchFamily="34" charset="0"/>
                <a:cs typeface="Aparajita" pitchFamily="34" charset="0"/>
              </a:rPr>
              <a:t>time. Hypotension and tachycardia are </a:t>
            </a:r>
            <a:r>
              <a:rPr lang="en-US" sz="2400" dirty="0" smtClean="0">
                <a:latin typeface="Aparajita" pitchFamily="34" charset="0"/>
                <a:cs typeface="Aparajita" pitchFamily="34" charset="0"/>
              </a:rPr>
              <a:t>therefore particularly </a:t>
            </a:r>
            <a:r>
              <a:rPr lang="en-US" sz="2400" dirty="0">
                <a:latin typeface="Aparajita" pitchFamily="34" charset="0"/>
                <a:cs typeface="Aparajita" pitchFamily="34" charset="0"/>
              </a:rPr>
              <a:t>dangerous</a:t>
            </a:r>
            <a:r>
              <a:rPr lang="en-US" sz="2400" dirty="0" smtClean="0">
                <a:latin typeface="Aparajita" pitchFamily="34" charset="0"/>
                <a:cs typeface="Aparajita" pitchFamily="34" charset="0"/>
              </a:rPr>
              <a:t>.</a:t>
            </a:r>
          </a:p>
          <a:p>
            <a:r>
              <a:rPr lang="en-US" sz="2400" b="1" dirty="0" err="1" smtClean="0">
                <a:solidFill>
                  <a:srgbClr val="FF0000"/>
                </a:solidFill>
                <a:latin typeface="Aparajita" pitchFamily="34" charset="0"/>
                <a:cs typeface="Aparajita" pitchFamily="34" charset="0"/>
              </a:rPr>
              <a:t>Manegment</a:t>
            </a:r>
            <a:r>
              <a:rPr lang="en-US" sz="2400" b="1" dirty="0" smtClean="0">
                <a:solidFill>
                  <a:srgbClr val="FF0000"/>
                </a:solidFill>
                <a:latin typeface="Aparajita" pitchFamily="34" charset="0"/>
                <a:cs typeface="Aparajita" pitchFamily="34" charset="0"/>
              </a:rPr>
              <a:t> </a:t>
            </a:r>
            <a:r>
              <a:rPr lang="en-US" sz="2400" b="1" dirty="0" smtClean="0">
                <a:latin typeface="Aparajita" pitchFamily="34" charset="0"/>
                <a:cs typeface="Aparajita" pitchFamily="34" charset="0"/>
              </a:rPr>
              <a:t>:</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underlying </a:t>
            </a:r>
            <a:r>
              <a:rPr lang="en-US" sz="2400" dirty="0" smtClean="0">
                <a:latin typeface="Aparajita" pitchFamily="34" charset="0"/>
                <a:cs typeface="Aparajita" pitchFamily="34" charset="0"/>
              </a:rPr>
              <a:t>problem</a:t>
            </a:r>
          </a:p>
          <a:p>
            <a:r>
              <a:rPr lang="en-US" sz="2400" b="1" dirty="0">
                <a:solidFill>
                  <a:srgbClr val="FF0000"/>
                </a:solidFill>
                <a:latin typeface="Aparajita" pitchFamily="34" charset="0"/>
                <a:cs typeface="Aparajita" pitchFamily="34" charset="0"/>
              </a:rPr>
              <a:t>Sinus </a:t>
            </a:r>
            <a:r>
              <a:rPr lang="en-US" sz="2400" b="1" dirty="0" smtClean="0">
                <a:solidFill>
                  <a:srgbClr val="FF0000"/>
                </a:solidFill>
                <a:latin typeface="Aparajita" pitchFamily="34" charset="0"/>
                <a:cs typeface="Aparajita" pitchFamily="34" charset="0"/>
              </a:rPr>
              <a:t>tachycardia : </a:t>
            </a:r>
            <a:r>
              <a:rPr lang="en-US" sz="2400" dirty="0" smtClean="0">
                <a:latin typeface="Aparajita" pitchFamily="34" charset="0"/>
                <a:cs typeface="Aparajita" pitchFamily="34" charset="0"/>
              </a:rPr>
              <a:t>B-blocker</a:t>
            </a:r>
          </a:p>
          <a:p>
            <a:r>
              <a:rPr lang="en-US" sz="2400" b="1" dirty="0" smtClean="0">
                <a:solidFill>
                  <a:srgbClr val="FF0000"/>
                </a:solidFill>
                <a:latin typeface="Aparajita" pitchFamily="34" charset="0"/>
                <a:cs typeface="Aparajita" pitchFamily="34" charset="0"/>
              </a:rPr>
              <a:t>SVT : </a:t>
            </a:r>
            <a:r>
              <a:rPr lang="en-US" sz="2400" dirty="0" smtClean="0">
                <a:latin typeface="Aparajita" pitchFamily="34" charset="0"/>
                <a:cs typeface="Aparajita" pitchFamily="34" charset="0"/>
              </a:rPr>
              <a:t>The </a:t>
            </a:r>
            <a:r>
              <a:rPr lang="en-US" sz="2400" dirty="0">
                <a:latin typeface="Aparajita" pitchFamily="34" charset="0"/>
                <a:cs typeface="Aparajita" pitchFamily="34" charset="0"/>
              </a:rPr>
              <a:t>most </a:t>
            </a:r>
            <a:r>
              <a:rPr lang="en-US" sz="2400" dirty="0" err="1" smtClean="0">
                <a:latin typeface="Aparajita" pitchFamily="34" charset="0"/>
                <a:cs typeface="Aparajita" pitchFamily="34" charset="0"/>
              </a:rPr>
              <a:t>commonis</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atrial </a:t>
            </a:r>
            <a:r>
              <a:rPr lang="en-US" sz="2400" dirty="0" smtClean="0">
                <a:latin typeface="Aparajita" pitchFamily="34" charset="0"/>
                <a:cs typeface="Aparajita" pitchFamily="34" charset="0"/>
              </a:rPr>
              <a:t>fibrillation</a:t>
            </a:r>
            <a:r>
              <a:rPr lang="en-US" sz="2400" dirty="0" smtClean="0">
                <a:latin typeface="Aparajita" pitchFamily="34" charset="0"/>
                <a:cs typeface="Aparajita" pitchFamily="34" charset="0"/>
                <a:sym typeface="Wingdings" pitchFamily="2" charset="2"/>
              </a:rPr>
              <a:t></a:t>
            </a:r>
            <a:r>
              <a:rPr lang="en-US" sz="2400" b="1" dirty="0" smtClean="0">
                <a:latin typeface="Aparajita" pitchFamily="34" charset="0"/>
                <a:cs typeface="Aparajita" pitchFamily="34" charset="0"/>
              </a:rPr>
              <a:t> </a:t>
            </a:r>
            <a:r>
              <a:rPr lang="en-US" sz="2400" dirty="0" err="1" smtClean="0">
                <a:latin typeface="Aparajita" pitchFamily="34" charset="0"/>
                <a:cs typeface="Aparajita" pitchFamily="34" charset="0"/>
              </a:rPr>
              <a:t>amiodarone</a:t>
            </a:r>
            <a:endParaRPr lang="en-US" sz="2400" dirty="0" smtClean="0">
              <a:latin typeface="Aparajita" pitchFamily="34" charset="0"/>
              <a:cs typeface="Aparajita" pitchFamily="34" charset="0"/>
            </a:endParaRPr>
          </a:p>
          <a:p>
            <a:r>
              <a:rPr lang="en-US" sz="2400" b="1" dirty="0">
                <a:solidFill>
                  <a:srgbClr val="FF0000"/>
                </a:solidFill>
                <a:latin typeface="Aparajita" pitchFamily="34" charset="0"/>
                <a:cs typeface="Aparajita" pitchFamily="34" charset="0"/>
              </a:rPr>
              <a:t>Sinus </a:t>
            </a:r>
            <a:r>
              <a:rPr lang="en-US" sz="2400" b="1" dirty="0" err="1" smtClean="0">
                <a:solidFill>
                  <a:srgbClr val="FF0000"/>
                </a:solidFill>
                <a:latin typeface="Aparajita" pitchFamily="34" charset="0"/>
                <a:cs typeface="Aparajita" pitchFamily="34" charset="0"/>
              </a:rPr>
              <a:t>bradycardia</a:t>
            </a:r>
            <a:r>
              <a:rPr lang="en-US" sz="2400" b="1" dirty="0" smtClean="0">
                <a:solidFill>
                  <a:srgbClr val="FF0000"/>
                </a:solidFill>
                <a:latin typeface="Aparajita" pitchFamily="34" charset="0"/>
                <a:cs typeface="Aparajita" pitchFamily="34" charset="0"/>
              </a:rPr>
              <a:t> :</a:t>
            </a:r>
            <a:r>
              <a:rPr lang="en-US" sz="2400" dirty="0" smtClean="0">
                <a:solidFill>
                  <a:srgbClr val="FF0000"/>
                </a:solidFill>
                <a:latin typeface="Aparajita" pitchFamily="34" charset="0"/>
                <a:cs typeface="Aparajita" pitchFamily="34" charset="0"/>
              </a:rPr>
              <a:t> </a:t>
            </a:r>
            <a:r>
              <a:rPr lang="en-US" sz="2400" dirty="0" err="1" smtClean="0">
                <a:latin typeface="Aparajita" pitchFamily="34" charset="0"/>
                <a:cs typeface="Aparajita" pitchFamily="34" charset="0"/>
              </a:rPr>
              <a:t>atropin</a:t>
            </a:r>
            <a:r>
              <a:rPr lang="en-US" sz="2400" dirty="0" smtClean="0">
                <a:latin typeface="Aparajita" pitchFamily="34" charset="0"/>
                <a:cs typeface="Aparajita" pitchFamily="34" charset="0"/>
              </a:rPr>
              <a:t> ,,, underlying causes</a:t>
            </a:r>
          </a:p>
        </p:txBody>
      </p:sp>
    </p:spTree>
    <p:extLst>
      <p:ext uri="{BB962C8B-B14F-4D97-AF65-F5344CB8AC3E}">
        <p14:creationId xmlns:p14="http://schemas.microsoft.com/office/powerpoint/2010/main" val="3040964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B.</a:t>
            </a:r>
            <a:r>
              <a:rPr lang="en-US" dirty="0" err="1" smtClean="0">
                <a:solidFill>
                  <a:srgbClr val="002060"/>
                </a:solidFill>
              </a:rPr>
              <a:t>Hypertension</a:t>
            </a:r>
            <a:endParaRPr lang="ar-SA" dirty="0"/>
          </a:p>
        </p:txBody>
      </p:sp>
      <p:sp>
        <p:nvSpPr>
          <p:cNvPr id="3" name="Content Placeholder 2"/>
          <p:cNvSpPr>
            <a:spLocks noGrp="1"/>
          </p:cNvSpPr>
          <p:nvPr>
            <p:ph idx="1"/>
          </p:nvPr>
        </p:nvSpPr>
        <p:spPr>
          <a:xfrm>
            <a:off x="609600" y="1524000"/>
            <a:ext cx="7239000" cy="4525963"/>
          </a:xfrm>
        </p:spPr>
        <p:txBody>
          <a:bodyPr/>
          <a:lstStyle/>
          <a:p>
            <a:r>
              <a:rPr lang="en-US" sz="2400" dirty="0">
                <a:latin typeface="Aparajita" pitchFamily="34" charset="0"/>
                <a:cs typeface="Aparajita" pitchFamily="34" charset="0"/>
              </a:rPr>
              <a:t>This is most common in patients with pre-existing</a:t>
            </a:r>
          </a:p>
          <a:p>
            <a:pPr marL="0" indent="0">
              <a:buNone/>
            </a:pPr>
            <a:r>
              <a:rPr lang="en-US" sz="2400" dirty="0" smtClean="0">
                <a:latin typeface="Aparajita" pitchFamily="34" charset="0"/>
                <a:cs typeface="Aparajita" pitchFamily="34" charset="0"/>
              </a:rPr>
              <a:t>  hypertension</a:t>
            </a:r>
            <a:r>
              <a:rPr lang="en-US" sz="2400" dirty="0">
                <a:latin typeface="Aparajita" pitchFamily="34" charset="0"/>
                <a:cs typeface="Aparajita" pitchFamily="34" charset="0"/>
              </a:rPr>
              <a:t>. It may be exacerbated or caused</a:t>
            </a:r>
          </a:p>
          <a:p>
            <a:r>
              <a:rPr lang="en-US" sz="2400" dirty="0">
                <a:latin typeface="Aparajita" pitchFamily="34" charset="0"/>
                <a:cs typeface="Aparajita" pitchFamily="34" charset="0"/>
              </a:rPr>
              <a:t>by:</a:t>
            </a:r>
          </a:p>
          <a:p>
            <a:r>
              <a:rPr lang="en-US" sz="2400" dirty="0">
                <a:latin typeface="Aparajita" pitchFamily="34" charset="0"/>
                <a:cs typeface="Aparajita" pitchFamily="34" charset="0"/>
              </a:rPr>
              <a:t>• Pain</a:t>
            </a:r>
          </a:p>
          <a:p>
            <a:r>
              <a:rPr lang="en-US" sz="2400" dirty="0">
                <a:latin typeface="Aparajita" pitchFamily="34" charset="0"/>
                <a:cs typeface="Aparajita" pitchFamily="34" charset="0"/>
              </a:rPr>
              <a:t>• </a:t>
            </a:r>
            <a:r>
              <a:rPr lang="en-US" sz="2400" dirty="0" err="1">
                <a:latin typeface="Aparajita" pitchFamily="34" charset="0"/>
                <a:cs typeface="Aparajita" pitchFamily="34" charset="0"/>
              </a:rPr>
              <a:t>Hypoxaemia</a:t>
            </a:r>
            <a:endParaRPr lang="en-US" sz="2400" dirty="0">
              <a:latin typeface="Aparajita" pitchFamily="34" charset="0"/>
              <a:cs typeface="Aparajita" pitchFamily="34" charset="0"/>
            </a:endParaRPr>
          </a:p>
          <a:p>
            <a:r>
              <a:rPr lang="en-US" sz="2400" dirty="0">
                <a:latin typeface="Aparajita" pitchFamily="34" charset="0"/>
                <a:cs typeface="Aparajita" pitchFamily="34" charset="0"/>
              </a:rPr>
              <a:t>• </a:t>
            </a:r>
            <a:r>
              <a:rPr lang="en-US" sz="2400" dirty="0" err="1">
                <a:latin typeface="Aparajita" pitchFamily="34" charset="0"/>
                <a:cs typeface="Aparajita" pitchFamily="34" charset="0"/>
              </a:rPr>
              <a:t>Hypercarbia</a:t>
            </a:r>
            <a:endParaRPr lang="en-US" sz="2400" dirty="0">
              <a:latin typeface="Aparajita" pitchFamily="34" charset="0"/>
              <a:cs typeface="Aparajita" pitchFamily="34" charset="0"/>
            </a:endParaRPr>
          </a:p>
          <a:p>
            <a:r>
              <a:rPr lang="en-US" sz="2400" dirty="0">
                <a:latin typeface="Aparajita" pitchFamily="34" charset="0"/>
                <a:cs typeface="Aparajita" pitchFamily="34" charset="0"/>
              </a:rPr>
              <a:t>• Confusion or delirium</a:t>
            </a:r>
          </a:p>
          <a:p>
            <a:r>
              <a:rPr lang="en-US" sz="2400" dirty="0">
                <a:latin typeface="Aparajita" pitchFamily="34" charset="0"/>
                <a:cs typeface="Aparajita" pitchFamily="34" charset="0"/>
              </a:rPr>
              <a:t>• Hypothermia.</a:t>
            </a:r>
            <a:endParaRPr lang="ar-SA" sz="2400" dirty="0">
              <a:latin typeface="Aparajita" pitchFamily="34" charset="0"/>
            </a:endParaRPr>
          </a:p>
        </p:txBody>
      </p:sp>
    </p:spTree>
    <p:extLst>
      <p:ext uri="{BB962C8B-B14F-4D97-AF65-F5344CB8AC3E}">
        <p14:creationId xmlns:p14="http://schemas.microsoft.com/office/powerpoint/2010/main" val="2439256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solidFill>
                  <a:srgbClr val="FF0000"/>
                </a:solidFill>
              </a:rPr>
              <a:t>C.</a:t>
            </a:r>
            <a:r>
              <a:rPr lang="en-US" dirty="0" err="1" smtClean="0">
                <a:solidFill>
                  <a:srgbClr val="002060"/>
                </a:solidFill>
              </a:rPr>
              <a:t>arrhythmias</a:t>
            </a:r>
            <a:endParaRPr lang="ar-SA" dirty="0"/>
          </a:p>
        </p:txBody>
      </p:sp>
      <p:sp>
        <p:nvSpPr>
          <p:cNvPr id="3" name="Content Placeholder 2"/>
          <p:cNvSpPr>
            <a:spLocks noGrp="1"/>
          </p:cNvSpPr>
          <p:nvPr>
            <p:ph idx="1"/>
          </p:nvPr>
        </p:nvSpPr>
        <p:spPr/>
        <p:txBody>
          <a:bodyPr/>
          <a:lstStyle/>
          <a:p>
            <a:endParaRPr lang="ar-SA"/>
          </a:p>
        </p:txBody>
      </p:sp>
    </p:spTree>
    <p:extLst>
      <p:ext uri="{BB962C8B-B14F-4D97-AF65-F5344CB8AC3E}">
        <p14:creationId xmlns:p14="http://schemas.microsoft.com/office/powerpoint/2010/main" val="141086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0070C0"/>
                </a:solidFill>
              </a:rPr>
              <a:t>3.Urinary complication</a:t>
            </a:r>
            <a:endParaRPr lang="en-US" b="1" dirty="0">
              <a:solidFill>
                <a:srgbClr val="0070C0"/>
              </a:solidFill>
            </a:endParaRPr>
          </a:p>
        </p:txBody>
      </p:sp>
      <p:sp>
        <p:nvSpPr>
          <p:cNvPr id="3" name="Content Placeholder 2"/>
          <p:cNvSpPr>
            <a:spLocks noGrp="1"/>
          </p:cNvSpPr>
          <p:nvPr>
            <p:ph idx="1"/>
          </p:nvPr>
        </p:nvSpPr>
        <p:spPr>
          <a:xfrm>
            <a:off x="685800" y="1295400"/>
            <a:ext cx="8305800" cy="5334000"/>
          </a:xfrm>
        </p:spPr>
        <p:txBody>
          <a:bodyPr/>
          <a:lstStyle/>
          <a:p>
            <a:r>
              <a:rPr lang="en-SG" dirty="0" smtClean="0">
                <a:solidFill>
                  <a:srgbClr val="C00000"/>
                </a:solidFill>
              </a:rPr>
              <a:t>Urinary retention</a:t>
            </a:r>
            <a:r>
              <a:rPr lang="en-SG" dirty="0" smtClean="0"/>
              <a:t>: </a:t>
            </a:r>
          </a:p>
          <a:p>
            <a:pPr lvl="1"/>
            <a:r>
              <a:rPr lang="en-SG" dirty="0" smtClean="0"/>
              <a:t>common immediate post-operative complication</a:t>
            </a:r>
          </a:p>
          <a:p>
            <a:pPr lvl="1"/>
            <a:r>
              <a:rPr lang="en-SG" dirty="0" smtClean="0"/>
              <a:t>dealt with conservatively with adequate analgesia.</a:t>
            </a:r>
          </a:p>
          <a:p>
            <a:pPr lvl="1"/>
            <a:r>
              <a:rPr lang="en-SG" dirty="0" smtClean="0"/>
              <a:t>catheterisation. (if fails)</a:t>
            </a:r>
          </a:p>
          <a:p>
            <a:r>
              <a:rPr lang="en-SG" dirty="0" smtClean="0">
                <a:solidFill>
                  <a:srgbClr val="C00000"/>
                </a:solidFill>
              </a:rPr>
              <a:t>UTI</a:t>
            </a:r>
            <a:r>
              <a:rPr lang="en-SG" dirty="0" smtClean="0"/>
              <a:t>: </a:t>
            </a:r>
          </a:p>
          <a:p>
            <a:pPr lvl="1"/>
            <a:r>
              <a:rPr lang="en-SG" dirty="0" smtClean="0"/>
              <a:t>very common (women) </a:t>
            </a:r>
          </a:p>
          <a:p>
            <a:pPr lvl="1"/>
            <a:r>
              <a:rPr lang="en-SG" dirty="0" smtClean="0"/>
              <a:t>may not present with typical symptoms. </a:t>
            </a:r>
          </a:p>
          <a:p>
            <a:pPr lvl="1"/>
            <a:r>
              <a:rPr lang="en-SG" dirty="0" smtClean="0"/>
              <a:t>Treat with antibiotics and adequate fluid intake.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0"/>
            <a:ext cx="7696200" cy="6629400"/>
          </a:xfrm>
        </p:spPr>
        <p:txBody>
          <a:bodyPr/>
          <a:lstStyle/>
          <a:p>
            <a:endParaRPr lang="en-SG" dirty="0" smtClean="0">
              <a:solidFill>
                <a:srgbClr val="C00000"/>
              </a:solidFill>
            </a:endParaRPr>
          </a:p>
          <a:p>
            <a:endParaRPr lang="en-SG" dirty="0">
              <a:solidFill>
                <a:srgbClr val="C00000"/>
              </a:solidFill>
            </a:endParaRPr>
          </a:p>
          <a:p>
            <a:r>
              <a:rPr lang="en-SG" dirty="0" smtClean="0">
                <a:solidFill>
                  <a:srgbClr val="C00000"/>
                </a:solidFill>
              </a:rPr>
              <a:t>Acute </a:t>
            </a:r>
            <a:r>
              <a:rPr lang="en-SG" dirty="0" smtClean="0">
                <a:solidFill>
                  <a:srgbClr val="C00000"/>
                </a:solidFill>
              </a:rPr>
              <a:t>renal failure:</a:t>
            </a:r>
          </a:p>
          <a:p>
            <a:pPr lvl="1"/>
            <a:r>
              <a:rPr lang="en-SG" dirty="0" smtClean="0"/>
              <a:t>May be caused by antibiotics, obstructive jaundice and surgery to the aorta</a:t>
            </a:r>
          </a:p>
          <a:p>
            <a:pPr lvl="1"/>
            <a:r>
              <a:rPr lang="en-SG" dirty="0" smtClean="0"/>
              <a:t>Often due to episode of severe or prolonged hypotension</a:t>
            </a:r>
          </a:p>
          <a:p>
            <a:pPr lvl="1"/>
            <a:r>
              <a:rPr lang="en-SG" dirty="0" smtClean="0"/>
              <a:t>Presents as low urine output with adequate </a:t>
            </a:r>
            <a:r>
              <a:rPr lang="en-SG" dirty="0" smtClean="0"/>
              <a:t>hydration</a:t>
            </a:r>
            <a:endParaRPr lang="en-SG" sz="8800" dirty="0" smtClean="0"/>
          </a:p>
          <a:p>
            <a:r>
              <a:rPr lang="en-US" sz="2800" dirty="0"/>
              <a:t>The commonest cause of oliguria is </a:t>
            </a:r>
            <a:r>
              <a:rPr lang="en-US" sz="2800" dirty="0" err="1"/>
              <a:t>hypovolaemia</a:t>
            </a:r>
            <a:r>
              <a:rPr lang="en-US" sz="2800" dirty="0"/>
              <a:t>;</a:t>
            </a:r>
          </a:p>
          <a:p>
            <a:r>
              <a:rPr lang="en-US" sz="2800" dirty="0"/>
              <a:t>anuria is usually due to a blocked catheter.</a:t>
            </a:r>
            <a:endParaRPr lang="en-SG" sz="9600"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pPr algn="ctr"/>
            <a:r>
              <a:rPr lang="en-US" b="1" dirty="0" smtClean="0">
                <a:solidFill>
                  <a:srgbClr val="0070C0"/>
                </a:solidFill>
              </a:rPr>
              <a:t>4.Postoperative pain</a:t>
            </a:r>
            <a:endParaRPr lang="en-US" b="1" dirty="0">
              <a:solidFill>
                <a:srgbClr val="0070C0"/>
              </a:solidFill>
            </a:endParaRPr>
          </a:p>
        </p:txBody>
      </p:sp>
      <p:sp>
        <p:nvSpPr>
          <p:cNvPr id="3" name="Content Placeholder 2"/>
          <p:cNvSpPr>
            <a:spLocks noGrp="1"/>
          </p:cNvSpPr>
          <p:nvPr>
            <p:ph idx="1"/>
          </p:nvPr>
        </p:nvSpPr>
        <p:spPr>
          <a:xfrm>
            <a:off x="381000" y="1600200"/>
            <a:ext cx="8305800" cy="4953000"/>
          </a:xfrm>
        </p:spPr>
        <p:txBody>
          <a:bodyPr/>
          <a:lstStyle/>
          <a:p>
            <a:pPr>
              <a:buFont typeface="Arial" pitchFamily="34" charset="0"/>
              <a:buChar char="•"/>
              <a:defRPr/>
            </a:pPr>
            <a:r>
              <a:rPr lang="bg-BG" dirty="0" smtClean="0">
                <a:solidFill>
                  <a:srgbClr val="C00000"/>
                </a:solidFill>
              </a:rPr>
              <a:t>pain</a:t>
            </a:r>
            <a:r>
              <a:rPr lang="bg-BG" dirty="0" smtClean="0"/>
              <a:t> is often manifested as postoperative restlessness</a:t>
            </a:r>
            <a:endParaRPr lang="en-US" dirty="0" smtClean="0"/>
          </a:p>
          <a:p>
            <a:pPr>
              <a:buFont typeface="Arial" pitchFamily="34" charset="0"/>
              <a:buChar char="•"/>
              <a:defRPr/>
            </a:pPr>
            <a:r>
              <a:rPr lang="en-US" dirty="0" smtClean="0"/>
              <a:t>Should considered:</a:t>
            </a:r>
          </a:p>
          <a:p>
            <a:pPr lvl="1">
              <a:buFont typeface="Arial" pitchFamily="34" charset="0"/>
              <a:buChar char="•"/>
              <a:defRPr/>
            </a:pPr>
            <a:r>
              <a:rPr lang="bg-BG" dirty="0" smtClean="0"/>
              <a:t>Serious </a:t>
            </a:r>
            <a:r>
              <a:rPr lang="bg-BG" dirty="0" smtClean="0">
                <a:solidFill>
                  <a:srgbClr val="C00000"/>
                </a:solidFill>
              </a:rPr>
              <a:t>systemic disturbances </a:t>
            </a:r>
            <a:r>
              <a:rPr lang="bg-BG" dirty="0" smtClean="0"/>
              <a:t>(such as hypoxemia, acidosis, or hypotension)</a:t>
            </a:r>
            <a:endParaRPr lang="en-US" dirty="0" smtClean="0"/>
          </a:p>
          <a:p>
            <a:pPr lvl="1">
              <a:buFont typeface="Arial" pitchFamily="34" charset="0"/>
              <a:buChar char="•"/>
              <a:defRPr/>
            </a:pPr>
            <a:r>
              <a:rPr lang="bg-BG" dirty="0" smtClean="0">
                <a:solidFill>
                  <a:srgbClr val="C00000"/>
                </a:solidFill>
              </a:rPr>
              <a:t>bladder distention</a:t>
            </a:r>
            <a:endParaRPr lang="en-US" dirty="0" smtClean="0"/>
          </a:p>
          <a:p>
            <a:pPr lvl="1">
              <a:buFont typeface="Arial" pitchFamily="34" charset="0"/>
              <a:buChar char="•"/>
              <a:defRPr/>
            </a:pPr>
            <a:r>
              <a:rPr lang="bg-BG" dirty="0" smtClean="0">
                <a:solidFill>
                  <a:srgbClr val="C00000"/>
                </a:solidFill>
              </a:rPr>
              <a:t>surgical complication</a:t>
            </a:r>
            <a:r>
              <a:rPr lang="bg-BG" dirty="0" smtClean="0">
                <a:solidFill>
                  <a:srgbClr val="FF0000"/>
                </a:solidFill>
              </a:rPr>
              <a:t> </a:t>
            </a:r>
            <a:r>
              <a:rPr lang="bg-BG" dirty="0" smtClean="0"/>
              <a:t>(such as occult intraabdominal hemorrhage)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533400" y="1600200"/>
            <a:ext cx="7239000" cy="4525963"/>
          </a:xfrm>
        </p:spPr>
        <p:txBody>
          <a:bodyPr/>
          <a:lstStyle/>
          <a:p>
            <a:r>
              <a:rPr lang="en-SG" sz="2800" dirty="0">
                <a:solidFill>
                  <a:srgbClr val="C00000"/>
                </a:solidFill>
                <a:latin typeface="Aparajita" pitchFamily="34" charset="0"/>
                <a:cs typeface="Aparajita" pitchFamily="34" charset="0"/>
              </a:rPr>
              <a:t>Post-operative complications may either be </a:t>
            </a:r>
            <a:r>
              <a:rPr lang="en-SG" sz="2800" dirty="0">
                <a:solidFill>
                  <a:srgbClr val="00B050"/>
                </a:solidFill>
                <a:latin typeface="Aparajita" pitchFamily="34" charset="0"/>
                <a:cs typeface="Aparajita" pitchFamily="34" charset="0"/>
              </a:rPr>
              <a:t>general </a:t>
            </a:r>
            <a:r>
              <a:rPr lang="en-SG" sz="2800" dirty="0">
                <a:solidFill>
                  <a:srgbClr val="C00000"/>
                </a:solidFill>
                <a:latin typeface="Aparajita" pitchFamily="34" charset="0"/>
                <a:cs typeface="Aparajita" pitchFamily="34" charset="0"/>
              </a:rPr>
              <a:t>or </a:t>
            </a:r>
            <a:r>
              <a:rPr lang="en-SG" sz="2800" dirty="0">
                <a:solidFill>
                  <a:srgbClr val="00B050"/>
                </a:solidFill>
                <a:latin typeface="Aparajita" pitchFamily="34" charset="0"/>
                <a:cs typeface="Aparajita" pitchFamily="34" charset="0"/>
              </a:rPr>
              <a:t>specific</a:t>
            </a:r>
            <a:r>
              <a:rPr lang="en-SG" sz="2800" dirty="0">
                <a:solidFill>
                  <a:srgbClr val="C00000"/>
                </a:solidFill>
                <a:latin typeface="Aparajita" pitchFamily="34" charset="0"/>
                <a:cs typeface="Aparajita" pitchFamily="34" charset="0"/>
              </a:rPr>
              <a:t> to the type of surgery undertaken, and should be managed with the patient's history in mind</a:t>
            </a:r>
            <a:r>
              <a:rPr lang="en-SG" sz="2800" dirty="0" smtClean="0">
                <a:solidFill>
                  <a:srgbClr val="C00000"/>
                </a:solidFill>
                <a:latin typeface="Aparajita" pitchFamily="34" charset="0"/>
                <a:cs typeface="Aparajita" pitchFamily="34" charset="0"/>
              </a:rPr>
              <a:t>.</a:t>
            </a:r>
          </a:p>
          <a:p>
            <a:endParaRPr lang="en-SG" sz="2800" dirty="0" smtClean="0">
              <a:solidFill>
                <a:srgbClr val="C00000"/>
              </a:solidFill>
              <a:latin typeface="Aparajita" pitchFamily="34" charset="0"/>
              <a:cs typeface="Aparajita" pitchFamily="34" charset="0"/>
            </a:endParaRPr>
          </a:p>
          <a:p>
            <a:r>
              <a:rPr lang="en-SG" sz="2800" dirty="0" smtClean="0">
                <a:solidFill>
                  <a:srgbClr val="C00000"/>
                </a:solidFill>
                <a:latin typeface="Aparajita" pitchFamily="34" charset="0"/>
                <a:cs typeface="Aparajita" pitchFamily="34" charset="0"/>
              </a:rPr>
              <a:t>The </a:t>
            </a:r>
            <a:r>
              <a:rPr lang="en-SG" sz="2800" dirty="0">
                <a:solidFill>
                  <a:srgbClr val="C00000"/>
                </a:solidFill>
                <a:latin typeface="Aparajita" pitchFamily="34" charset="0"/>
                <a:cs typeface="Aparajita" pitchFamily="34" charset="0"/>
              </a:rPr>
              <a:t>highest incidence of post-operative complications is between 1 and 3 days after the operation.</a:t>
            </a:r>
            <a:endParaRPr lang="en-SG" sz="2800" dirty="0" smtClean="0">
              <a:solidFill>
                <a:srgbClr val="C00000"/>
              </a:solidFill>
              <a:latin typeface="Aparajita" pitchFamily="34" charset="0"/>
              <a:cs typeface="Aparajita" pitchFamily="34" charset="0"/>
            </a:endParaRPr>
          </a:p>
          <a:p>
            <a:endParaRPr lang="en-US" sz="3600" dirty="0">
              <a:solidFill>
                <a:srgbClr val="C000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1143000"/>
          </a:xfrm>
        </p:spPr>
        <p:txBody>
          <a:bodyPr/>
          <a:lstStyle/>
          <a:p>
            <a:r>
              <a:rPr lang="en-US" dirty="0" smtClean="0">
                <a:solidFill>
                  <a:srgbClr val="00B050"/>
                </a:solidFill>
              </a:rPr>
              <a:t>Pain control</a:t>
            </a:r>
            <a:endParaRPr lang="en-US" dirty="0">
              <a:solidFill>
                <a:srgbClr val="00B050"/>
              </a:solidFill>
            </a:endParaRPr>
          </a:p>
        </p:txBody>
      </p:sp>
      <p:sp>
        <p:nvSpPr>
          <p:cNvPr id="3" name="Content Placeholder 2"/>
          <p:cNvSpPr>
            <a:spLocks noGrp="1"/>
          </p:cNvSpPr>
          <p:nvPr>
            <p:ph idx="1"/>
          </p:nvPr>
        </p:nvSpPr>
        <p:spPr>
          <a:xfrm>
            <a:off x="381000" y="1295400"/>
            <a:ext cx="8534400" cy="5410200"/>
          </a:xfrm>
        </p:spPr>
        <p:txBody>
          <a:bodyPr/>
          <a:lstStyle/>
          <a:p>
            <a:endParaRPr lang="en-US" sz="2800" dirty="0" smtClean="0"/>
          </a:p>
          <a:p>
            <a:r>
              <a:rPr lang="en-SG" sz="2800" dirty="0" smtClean="0">
                <a:solidFill>
                  <a:srgbClr val="C00000"/>
                </a:solidFill>
              </a:rPr>
              <a:t>Moderate to severe postoperative pain in the PACU </a:t>
            </a:r>
          </a:p>
          <a:p>
            <a:pPr marL="914400" lvl="1" indent="-457200">
              <a:buAutoNum type="alphaUcPeriod"/>
            </a:pPr>
            <a:r>
              <a:rPr lang="en-SG" sz="2400" dirty="0" err="1" smtClean="0"/>
              <a:t>Meperidine</a:t>
            </a:r>
            <a:r>
              <a:rPr lang="en-SG" sz="2400" dirty="0" smtClean="0"/>
              <a:t> 25-150 mg (0.25-0.5 mg/kg in children). </a:t>
            </a:r>
          </a:p>
          <a:p>
            <a:pPr marL="914400" lvl="1" indent="-457200">
              <a:buAutoNum type="alphaUcPeriod"/>
            </a:pPr>
            <a:r>
              <a:rPr lang="en-SG" sz="2400" dirty="0" smtClean="0"/>
              <a:t>Morphine 2-4 mg (0.025-0.05 mg/kg in children). </a:t>
            </a:r>
          </a:p>
          <a:p>
            <a:pPr lvl="1">
              <a:buNone/>
            </a:pPr>
            <a:r>
              <a:rPr lang="en-US" sz="2400" dirty="0" smtClean="0"/>
              <a:t>C. </a:t>
            </a:r>
            <a:r>
              <a:rPr lang="en-US" sz="2400" dirty="0" err="1" smtClean="0"/>
              <a:t>Fentanyl</a:t>
            </a:r>
            <a:r>
              <a:rPr lang="en-US" sz="2400" dirty="0" smtClean="0"/>
              <a:t> 12.5-50 mcg IV. </a:t>
            </a:r>
          </a:p>
          <a:p>
            <a:r>
              <a:rPr lang="en-SG" sz="2800" dirty="0" err="1" smtClean="0">
                <a:solidFill>
                  <a:srgbClr val="C00000"/>
                </a:solidFill>
              </a:rPr>
              <a:t>Nonsteroidal</a:t>
            </a:r>
            <a:r>
              <a:rPr lang="en-SG" sz="2800" dirty="0" smtClean="0">
                <a:solidFill>
                  <a:srgbClr val="C00000"/>
                </a:solidFill>
              </a:rPr>
              <a:t> anti-inflammatory drugs are an effective complement to </a:t>
            </a:r>
            <a:r>
              <a:rPr lang="en-SG" sz="2800" dirty="0" err="1" smtClean="0">
                <a:solidFill>
                  <a:srgbClr val="C00000"/>
                </a:solidFill>
              </a:rPr>
              <a:t>opioids</a:t>
            </a:r>
            <a:r>
              <a:rPr lang="en-SG" sz="2800" dirty="0" smtClean="0">
                <a:solidFill>
                  <a:srgbClr val="C00000"/>
                </a:solidFill>
              </a:rPr>
              <a:t>. </a:t>
            </a:r>
          </a:p>
          <a:p>
            <a:pPr lvl="1"/>
            <a:r>
              <a:rPr lang="en-SG" sz="2400" dirty="0" err="1" smtClean="0"/>
              <a:t>Ketorolac</a:t>
            </a:r>
            <a:r>
              <a:rPr lang="en-SG" sz="2400" dirty="0" smtClean="0"/>
              <a:t> 30 mg IV followed by 15 mg q6-8 hrs. </a:t>
            </a:r>
          </a:p>
          <a:p>
            <a:r>
              <a:rPr lang="en-SG" sz="2800" dirty="0" smtClean="0">
                <a:solidFill>
                  <a:srgbClr val="C00000"/>
                </a:solidFill>
              </a:rPr>
              <a:t>Patient-controlled and continuous epidural analgesia should be started in the PACU.</a:t>
            </a:r>
            <a:endParaRPr lang="en-US" sz="2800" dirty="0">
              <a:solidFill>
                <a:srgbClr val="C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38200"/>
            <a:ext cx="7315200" cy="1143000"/>
          </a:xfrm>
        </p:spPr>
        <p:txBody>
          <a:bodyPr/>
          <a:lstStyle/>
          <a:p>
            <a:r>
              <a:rPr lang="en-US" sz="3200" b="1" dirty="0">
                <a:solidFill>
                  <a:srgbClr val="0070C0"/>
                </a:solidFill>
              </a:rPr>
              <a:t>5</a:t>
            </a:r>
            <a:r>
              <a:rPr lang="en-US" sz="3200" b="1" dirty="0" smtClean="0">
                <a:solidFill>
                  <a:srgbClr val="0070C0"/>
                </a:solidFill>
              </a:rPr>
              <a:t>.Postoperative </a:t>
            </a:r>
            <a:r>
              <a:rPr lang="en-US" altLang="en-GB" sz="3200" b="1" dirty="0">
                <a:solidFill>
                  <a:srgbClr val="0070C0"/>
                </a:solidFill>
              </a:rPr>
              <a:t>Nausea </a:t>
            </a:r>
            <a:r>
              <a:rPr lang="en-US" altLang="en-GB" sz="3200" b="1" dirty="0">
                <a:solidFill>
                  <a:srgbClr val="0070C0"/>
                </a:solidFill>
              </a:rPr>
              <a:t>And Vomiting</a:t>
            </a:r>
            <a:r>
              <a:rPr kumimoji="1" lang="en-US" altLang="en-GB" sz="3200" b="1" dirty="0">
                <a:ln/>
                <a:gradFill>
                  <a:gsLst>
                    <a:gs pos="0">
                      <a:schemeClr val="tx2">
                        <a:lumMod val="90000"/>
                      </a:schemeClr>
                    </a:gs>
                    <a:gs pos="50000">
                      <a:schemeClr val="tx2">
                        <a:lumMod val="50000"/>
                      </a:schemeClr>
                    </a:gs>
                    <a:gs pos="100000">
                      <a:schemeClr val="tx2">
                        <a:lumMod val="25000"/>
                      </a:schemeClr>
                    </a:gs>
                  </a:gsLst>
                  <a:lin ang="5400000" scaled="0"/>
                </a:gradFill>
              </a:rPr>
              <a:t/>
            </a:r>
            <a:br>
              <a:rPr kumimoji="1" lang="en-US" altLang="en-GB" sz="3200" b="1" dirty="0">
                <a:ln/>
                <a:gradFill>
                  <a:gsLst>
                    <a:gs pos="0">
                      <a:schemeClr val="tx2">
                        <a:lumMod val="90000"/>
                      </a:schemeClr>
                    </a:gs>
                    <a:gs pos="50000">
                      <a:schemeClr val="tx2">
                        <a:lumMod val="50000"/>
                      </a:schemeClr>
                    </a:gs>
                    <a:gs pos="100000">
                      <a:schemeClr val="tx2">
                        <a:lumMod val="25000"/>
                      </a:schemeClr>
                    </a:gs>
                  </a:gsLst>
                  <a:lin ang="5400000" scaled="0"/>
                </a:gradFill>
              </a:rPr>
            </a:br>
            <a:endParaRPr lang="en-US" sz="3200" dirty="0"/>
          </a:p>
        </p:txBody>
      </p:sp>
      <p:sp>
        <p:nvSpPr>
          <p:cNvPr id="3" name="Content Placeholder 2"/>
          <p:cNvSpPr>
            <a:spLocks noGrp="1"/>
          </p:cNvSpPr>
          <p:nvPr>
            <p:ph idx="1"/>
          </p:nvPr>
        </p:nvSpPr>
        <p:spPr>
          <a:xfrm>
            <a:off x="381000" y="1752600"/>
            <a:ext cx="8153400" cy="4525963"/>
          </a:xfrm>
        </p:spPr>
        <p:txBody>
          <a:bodyPr/>
          <a:lstStyle/>
          <a:p>
            <a:r>
              <a:rPr lang="en-US" sz="2400" dirty="0">
                <a:latin typeface="Aparajita" pitchFamily="34" charset="0"/>
                <a:cs typeface="Aparajita" pitchFamily="34" charset="0"/>
              </a:rPr>
              <a:t>This occurs in up to 80% of patients </a:t>
            </a:r>
            <a:r>
              <a:rPr lang="en-US" sz="2400" dirty="0" smtClean="0">
                <a:latin typeface="Aparajita" pitchFamily="34" charset="0"/>
                <a:cs typeface="Aparajita" pitchFamily="34" charset="0"/>
              </a:rPr>
              <a:t>following </a:t>
            </a:r>
            <a:r>
              <a:rPr lang="en-US" sz="2400" dirty="0" err="1" smtClean="0">
                <a:latin typeface="Aparajita" pitchFamily="34" charset="0"/>
                <a:cs typeface="Aparajita" pitchFamily="34" charset="0"/>
              </a:rPr>
              <a:t>anaesthesia</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and surgery</a:t>
            </a:r>
            <a:r>
              <a:rPr lang="en-US" sz="2400" dirty="0" smtClean="0">
                <a:latin typeface="Aparajita" pitchFamily="34" charset="0"/>
                <a:cs typeface="Aparajita" pitchFamily="34" charset="0"/>
              </a:rPr>
              <a:t>.</a:t>
            </a:r>
          </a:p>
          <a:p>
            <a:endParaRPr lang="en-US" sz="2400" dirty="0" smtClean="0">
              <a:latin typeface="Aparajita" pitchFamily="34" charset="0"/>
              <a:cs typeface="Aparajita" pitchFamily="34" charset="0"/>
            </a:endParaRPr>
          </a:p>
          <a:p>
            <a:r>
              <a:rPr lang="en-US" sz="2400" b="1" dirty="0">
                <a:solidFill>
                  <a:srgbClr val="FF0000"/>
                </a:solidFill>
                <a:latin typeface="Aparajita" pitchFamily="34" charset="0"/>
                <a:cs typeface="Aparajita" pitchFamily="34" charset="0"/>
              </a:rPr>
              <a:t>Age and </a:t>
            </a:r>
            <a:r>
              <a:rPr lang="en-US" sz="2400" b="1" dirty="0" smtClean="0">
                <a:solidFill>
                  <a:srgbClr val="FF0000"/>
                </a:solidFill>
                <a:latin typeface="Aparajita" pitchFamily="34" charset="0"/>
                <a:cs typeface="Aparajita" pitchFamily="34" charset="0"/>
              </a:rPr>
              <a:t>sex </a:t>
            </a:r>
            <a:r>
              <a:rPr lang="en-US" sz="2400" b="1" dirty="0" smtClean="0">
                <a:latin typeface="Aparajita" pitchFamily="34" charset="0"/>
                <a:cs typeface="Aparajita" pitchFamily="34" charset="0"/>
              </a:rPr>
              <a:t>:</a:t>
            </a:r>
            <a:r>
              <a:rPr lang="en-US" sz="2400" dirty="0" smtClean="0">
                <a:latin typeface="Aparajita" pitchFamily="34" charset="0"/>
                <a:cs typeface="Aparajita" pitchFamily="34" charset="0"/>
              </a:rPr>
              <a:t> Female , children </a:t>
            </a:r>
          </a:p>
          <a:p>
            <a:r>
              <a:rPr lang="en-US" sz="2400" b="1" dirty="0">
                <a:solidFill>
                  <a:srgbClr val="FF0000"/>
                </a:solidFill>
                <a:latin typeface="Aparajita" pitchFamily="34" charset="0"/>
                <a:cs typeface="Aparajita" pitchFamily="34" charset="0"/>
              </a:rPr>
              <a:t>Site of surgery</a:t>
            </a:r>
            <a:r>
              <a:rPr lang="en-US" sz="2400" b="1" dirty="0" smtClean="0">
                <a:solidFill>
                  <a:srgbClr val="FF0000"/>
                </a:solidFill>
                <a:latin typeface="Aparajita" pitchFamily="34" charset="0"/>
                <a:cs typeface="Aparajita" pitchFamily="34" charset="0"/>
              </a:rPr>
              <a:t>:</a:t>
            </a:r>
            <a:r>
              <a:rPr lang="en-US" sz="2400" dirty="0">
                <a:solidFill>
                  <a:srgbClr val="FF0000"/>
                </a:solidFill>
                <a:latin typeface="Aparajita" pitchFamily="34" charset="0"/>
                <a:cs typeface="Aparajita" pitchFamily="34" charset="0"/>
              </a:rPr>
              <a:t> </a:t>
            </a:r>
            <a:r>
              <a:rPr lang="en-US" sz="2400" dirty="0">
                <a:latin typeface="Aparajita" pitchFamily="34" charset="0"/>
                <a:cs typeface="Aparajita" pitchFamily="34" charset="0"/>
              </a:rPr>
              <a:t>abdominal, middle ear or </a:t>
            </a:r>
            <a:r>
              <a:rPr lang="en-US" sz="2400" dirty="0" smtClean="0">
                <a:latin typeface="Aparajita" pitchFamily="34" charset="0"/>
                <a:cs typeface="Aparajita" pitchFamily="34" charset="0"/>
              </a:rPr>
              <a:t>the posterior </a:t>
            </a:r>
            <a:r>
              <a:rPr lang="en-US" sz="2400" dirty="0">
                <a:latin typeface="Aparajita" pitchFamily="34" charset="0"/>
                <a:cs typeface="Aparajita" pitchFamily="34" charset="0"/>
              </a:rPr>
              <a:t>cranial fossa</a:t>
            </a:r>
            <a:r>
              <a:rPr lang="en-US" sz="2400" dirty="0" smtClean="0">
                <a:latin typeface="Aparajita" pitchFamily="34" charset="0"/>
                <a:cs typeface="Aparajita" pitchFamily="34" charset="0"/>
              </a:rPr>
              <a:t>.</a:t>
            </a:r>
          </a:p>
          <a:p>
            <a:r>
              <a:rPr lang="en-US" sz="2400" b="1" dirty="0" err="1">
                <a:solidFill>
                  <a:srgbClr val="FF0000"/>
                </a:solidFill>
                <a:latin typeface="Aparajita" pitchFamily="34" charset="0"/>
                <a:cs typeface="Aparajita" pitchFamily="34" charset="0"/>
              </a:rPr>
              <a:t>Anaesthetic</a:t>
            </a:r>
            <a:r>
              <a:rPr lang="en-US" sz="2400" b="1" dirty="0">
                <a:solidFill>
                  <a:srgbClr val="FF0000"/>
                </a:solidFill>
                <a:latin typeface="Aparajita" pitchFamily="34" charset="0"/>
                <a:cs typeface="Aparajita" pitchFamily="34" charset="0"/>
              </a:rPr>
              <a:t> drugs</a:t>
            </a:r>
            <a:r>
              <a:rPr lang="en-US" sz="2400" b="1" dirty="0">
                <a:latin typeface="Aparajita" pitchFamily="34" charset="0"/>
                <a:cs typeface="Aparajita" pitchFamily="34" charset="0"/>
              </a:rPr>
              <a:t>:</a:t>
            </a:r>
            <a:r>
              <a:rPr lang="en-US" sz="2400" dirty="0">
                <a:latin typeface="Aparajita" pitchFamily="34" charset="0"/>
                <a:cs typeface="Aparajita" pitchFamily="34" charset="0"/>
              </a:rPr>
              <a:t> </a:t>
            </a:r>
            <a:r>
              <a:rPr lang="en-US" sz="2400" dirty="0" err="1">
                <a:latin typeface="Aparajita" pitchFamily="34" charset="0"/>
                <a:cs typeface="Aparajita" pitchFamily="34" charset="0"/>
              </a:rPr>
              <a:t>etomidate</a:t>
            </a:r>
            <a:r>
              <a:rPr lang="en-US" sz="2400" dirty="0">
                <a:latin typeface="Aparajita" pitchFamily="34" charset="0"/>
                <a:cs typeface="Aparajita" pitchFamily="34" charset="0"/>
              </a:rPr>
              <a:t>, nitrous oxide</a:t>
            </a:r>
            <a:r>
              <a:rPr lang="en-US" sz="2400" dirty="0" smtClean="0">
                <a:latin typeface="Aparajita" pitchFamily="34" charset="0"/>
                <a:cs typeface="Aparajita" pitchFamily="34" charset="0"/>
              </a:rPr>
              <a:t>.</a:t>
            </a:r>
          </a:p>
          <a:p>
            <a:r>
              <a:rPr lang="en-US" sz="2400" b="1" dirty="0" smtClean="0">
                <a:solidFill>
                  <a:srgbClr val="FF0000"/>
                </a:solidFill>
                <a:latin typeface="Aparajita" pitchFamily="34" charset="0"/>
                <a:cs typeface="Aparajita" pitchFamily="34" charset="0"/>
              </a:rPr>
              <a:t>Opioid </a:t>
            </a:r>
          </a:p>
          <a:p>
            <a:r>
              <a:rPr lang="en-US" sz="2400" b="1" dirty="0">
                <a:solidFill>
                  <a:srgbClr val="FF0000"/>
                </a:solidFill>
                <a:latin typeface="Aparajita" pitchFamily="34" charset="0"/>
                <a:cs typeface="Aparajita" pitchFamily="34" charset="0"/>
              </a:rPr>
              <a:t>Gastric </a:t>
            </a:r>
            <a:r>
              <a:rPr lang="en-US" sz="2400" b="1" dirty="0" smtClean="0">
                <a:solidFill>
                  <a:srgbClr val="FF0000"/>
                </a:solidFill>
                <a:latin typeface="Aparajita" pitchFamily="34" charset="0"/>
                <a:cs typeface="Aparajita" pitchFamily="34" charset="0"/>
              </a:rPr>
              <a:t>dilatation</a:t>
            </a:r>
          </a:p>
          <a:p>
            <a:r>
              <a:rPr lang="en-US" sz="2400" b="1" dirty="0" smtClean="0">
                <a:solidFill>
                  <a:srgbClr val="FF0000"/>
                </a:solidFill>
                <a:latin typeface="Aparajita" pitchFamily="34" charset="0"/>
                <a:cs typeface="Aparajita" pitchFamily="34" charset="0"/>
              </a:rPr>
              <a:t>Hypotension :</a:t>
            </a:r>
            <a:r>
              <a:rPr lang="en-US" sz="2400" dirty="0" smtClean="0">
                <a:solidFill>
                  <a:srgbClr val="FF0000"/>
                </a:solidFill>
                <a:latin typeface="Aparajita" pitchFamily="34" charset="0"/>
                <a:cs typeface="Aparajita" pitchFamily="34" charset="0"/>
              </a:rPr>
              <a:t> </a:t>
            </a:r>
            <a:r>
              <a:rPr lang="en-US" sz="2400" dirty="0" smtClean="0">
                <a:latin typeface="Aparajita" pitchFamily="34" charset="0"/>
                <a:cs typeface="Aparajita" pitchFamily="34" charset="0"/>
              </a:rPr>
              <a:t>epidural or spinal </a:t>
            </a:r>
          </a:p>
          <a:p>
            <a:r>
              <a:rPr lang="en-US" sz="2400" dirty="0">
                <a:latin typeface="Aparajita" pitchFamily="34" charset="0"/>
                <a:cs typeface="Aparajita" pitchFamily="34" charset="0"/>
              </a:rPr>
              <a:t>Patients prone to </a:t>
            </a:r>
            <a:r>
              <a:rPr lang="en-US" sz="2400" dirty="0">
                <a:solidFill>
                  <a:srgbClr val="FF0000"/>
                </a:solidFill>
                <a:latin typeface="Aparajita" pitchFamily="34" charset="0"/>
                <a:cs typeface="Aparajita" pitchFamily="34" charset="0"/>
              </a:rPr>
              <a:t>travel sickness</a:t>
            </a:r>
            <a:endParaRPr lang="en-US" sz="2400" dirty="0">
              <a:solidFill>
                <a:srgbClr val="FF0000"/>
              </a:solidFill>
              <a:latin typeface="Aparajita" pitchFamily="34" charset="0"/>
              <a:cs typeface="Aparajita"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00" y="3505200"/>
            <a:ext cx="2889554" cy="2815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7848600" cy="5486400"/>
          </a:xfrm>
        </p:spPr>
        <p:txBody>
          <a:bodyPr/>
          <a:lstStyle/>
          <a:p>
            <a:r>
              <a:rPr lang="en-US" b="1" dirty="0" err="1" smtClean="0">
                <a:solidFill>
                  <a:srgbClr val="FF0000"/>
                </a:solidFill>
              </a:rPr>
              <a:t>Tratment</a:t>
            </a:r>
            <a:r>
              <a:rPr lang="en-US" dirty="0" smtClean="0">
                <a:solidFill>
                  <a:srgbClr val="FF0000"/>
                </a:solidFill>
              </a:rPr>
              <a:t> :</a:t>
            </a:r>
          </a:p>
          <a:p>
            <a:r>
              <a:rPr lang="en-US" sz="2400" dirty="0" err="1" smtClean="0">
                <a:latin typeface="Aparajita" pitchFamily="34" charset="0"/>
                <a:cs typeface="Aparajita" pitchFamily="34" charset="0"/>
              </a:rPr>
              <a:t>Befor</a:t>
            </a:r>
            <a:r>
              <a:rPr lang="en-US" sz="2400" dirty="0" smtClean="0">
                <a:latin typeface="Aparajita" pitchFamily="34" charset="0"/>
                <a:cs typeface="Aparajita" pitchFamily="34" charset="0"/>
              </a:rPr>
              <a:t> treatment  it </a:t>
            </a:r>
            <a:r>
              <a:rPr lang="en-US" sz="2400" dirty="0">
                <a:latin typeface="Aparajita" pitchFamily="34" charset="0"/>
                <a:cs typeface="Aparajita" pitchFamily="34" charset="0"/>
              </a:rPr>
              <a:t>is essential to </a:t>
            </a:r>
            <a:r>
              <a:rPr lang="en-US" sz="2400" dirty="0" smtClean="0">
                <a:latin typeface="Aparajita" pitchFamily="34" charset="0"/>
                <a:cs typeface="Aparajita" pitchFamily="34" charset="0"/>
              </a:rPr>
              <a:t>make sure </a:t>
            </a:r>
            <a:r>
              <a:rPr lang="en-US" sz="2400" dirty="0">
                <a:latin typeface="Aparajita" pitchFamily="34" charset="0"/>
                <a:cs typeface="Aparajita" pitchFamily="34" charset="0"/>
              </a:rPr>
              <a:t>that the patient is not </a:t>
            </a:r>
            <a:r>
              <a:rPr lang="en-US" sz="2400" dirty="0" err="1" smtClean="0">
                <a:latin typeface="Aparajita" pitchFamily="34" charset="0"/>
                <a:cs typeface="Aparajita" pitchFamily="34" charset="0"/>
              </a:rPr>
              <a:t>hypoxaemic</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or</a:t>
            </a: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hypotensive.</a:t>
            </a:r>
          </a:p>
          <a:p>
            <a:endParaRPr lang="en-US" sz="2400" dirty="0" smtClean="0">
              <a:latin typeface="Aparajita" pitchFamily="34" charset="0"/>
              <a:cs typeface="Aparajita" pitchFamily="34" charset="0"/>
            </a:endParaRPr>
          </a:p>
          <a:p>
            <a:r>
              <a:rPr lang="en-US" sz="2400" dirty="0">
                <a:latin typeface="Aparajita" pitchFamily="34" charset="0"/>
                <a:cs typeface="Aparajita" pitchFamily="34" charset="0"/>
              </a:rPr>
              <a:t>Antihistamines </a:t>
            </a:r>
            <a:r>
              <a:rPr lang="en-US" sz="2400" dirty="0" err="1" smtClean="0">
                <a:latin typeface="Aparajita" pitchFamily="34" charset="0"/>
                <a:cs typeface="Aparajita" pitchFamily="34" charset="0"/>
              </a:rPr>
              <a:t>Cyclizine</a:t>
            </a:r>
            <a:endParaRPr lang="en-US" sz="2400" dirty="0" smtClean="0">
              <a:latin typeface="Aparajita" pitchFamily="34" charset="0"/>
              <a:cs typeface="Aparajita" pitchFamily="34" charset="0"/>
            </a:endParaRPr>
          </a:p>
          <a:p>
            <a:r>
              <a:rPr lang="en-US" sz="2400" dirty="0">
                <a:latin typeface="Aparajita" pitchFamily="34" charset="0"/>
                <a:cs typeface="Aparajita" pitchFamily="34" charset="0"/>
              </a:rPr>
              <a:t>5-HT3 (</a:t>
            </a:r>
            <a:r>
              <a:rPr lang="en-US" sz="2400" dirty="0" err="1">
                <a:latin typeface="Aparajita" pitchFamily="34" charset="0"/>
                <a:cs typeface="Aparajita" pitchFamily="34" charset="0"/>
              </a:rPr>
              <a:t>hydroxytryptamine</a:t>
            </a:r>
            <a:r>
              <a:rPr lang="en-US" sz="2400" dirty="0">
                <a:latin typeface="Aparajita" pitchFamily="34" charset="0"/>
                <a:cs typeface="Aparajita" pitchFamily="34" charset="0"/>
              </a:rPr>
              <a:t>) antagonists </a:t>
            </a:r>
            <a:r>
              <a:rPr lang="en-US" sz="2400" dirty="0" err="1" smtClean="0">
                <a:latin typeface="Aparajita" pitchFamily="34" charset="0"/>
                <a:cs typeface="Aparajita" pitchFamily="34" charset="0"/>
              </a:rPr>
              <a:t>Ondansetron</a:t>
            </a:r>
            <a:r>
              <a:rPr lang="en-US" sz="2400" dirty="0" smtClean="0">
                <a:latin typeface="Aparajita" pitchFamily="34" charset="0"/>
                <a:cs typeface="Aparajita" pitchFamily="34" charset="0"/>
              </a:rPr>
              <a:t>(Zofran).</a:t>
            </a:r>
          </a:p>
          <a:p>
            <a:r>
              <a:rPr lang="en-US" sz="2400" dirty="0">
                <a:latin typeface="Aparajita" pitchFamily="34" charset="0"/>
                <a:cs typeface="Aparajita" pitchFamily="34" charset="0"/>
              </a:rPr>
              <a:t>Dopamine antagonists </a:t>
            </a:r>
            <a:r>
              <a:rPr lang="en-US" sz="2400" dirty="0" smtClean="0">
                <a:latin typeface="Aparajita" pitchFamily="34" charset="0"/>
                <a:cs typeface="Aparajita" pitchFamily="34" charset="0"/>
              </a:rPr>
              <a:t>Metoclopramide</a:t>
            </a:r>
          </a:p>
          <a:p>
            <a:r>
              <a:rPr lang="en-US" sz="2400" dirty="0">
                <a:latin typeface="Aparajita" pitchFamily="34" charset="0"/>
                <a:cs typeface="Aparajita" pitchFamily="34" charset="0"/>
              </a:rPr>
              <a:t>Phenothiazine derivatives </a:t>
            </a:r>
            <a:r>
              <a:rPr lang="en-US" sz="2400" dirty="0" err="1">
                <a:latin typeface="Aparajita" pitchFamily="34" charset="0"/>
                <a:cs typeface="Aparajita" pitchFamily="34" charset="0"/>
              </a:rPr>
              <a:t>Prochlorperazine</a:t>
            </a:r>
            <a:r>
              <a:rPr lang="en-US" sz="2400" dirty="0">
                <a:latin typeface="Aparajita" pitchFamily="34" charset="0"/>
                <a:cs typeface="Aparajita" pitchFamily="34" charset="0"/>
              </a:rPr>
              <a:t> (</a:t>
            </a:r>
            <a:r>
              <a:rPr lang="en-US" sz="2400" dirty="0" err="1">
                <a:latin typeface="Aparajita" pitchFamily="34" charset="0"/>
                <a:cs typeface="Aparajita" pitchFamily="34" charset="0"/>
              </a:rPr>
              <a:t>Stemetil</a:t>
            </a:r>
            <a:r>
              <a:rPr lang="en-US" sz="2400" dirty="0" smtClean="0">
                <a:latin typeface="Aparajita" pitchFamily="34" charset="0"/>
                <a:cs typeface="Aparajita" pitchFamily="34" charset="0"/>
              </a:rPr>
              <a:t>).</a:t>
            </a:r>
          </a:p>
          <a:p>
            <a:pPr marL="0" indent="0">
              <a:buNone/>
            </a:pP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Anticholinergic </a:t>
            </a:r>
            <a:r>
              <a:rPr lang="en-US" sz="2400" dirty="0">
                <a:latin typeface="Aparajita" pitchFamily="34" charset="0"/>
                <a:cs typeface="Aparajita" pitchFamily="34" charset="0"/>
              </a:rPr>
              <a:t>drugs Atropine and </a:t>
            </a:r>
            <a:r>
              <a:rPr lang="en-US" sz="2400" dirty="0" err="1" smtClean="0">
                <a:latin typeface="Aparajita" pitchFamily="34" charset="0"/>
                <a:cs typeface="Aparajita" pitchFamily="34" charset="0"/>
              </a:rPr>
              <a:t>hyoscine</a:t>
            </a:r>
            <a:endParaRPr lang="en-US" sz="2400" dirty="0" smtClean="0">
              <a:latin typeface="Aparajita" pitchFamily="34" charset="0"/>
              <a:cs typeface="Aparajita" pitchFamily="34" charset="0"/>
            </a:endParaRPr>
          </a:p>
          <a:p>
            <a:r>
              <a:rPr lang="en-US" sz="2400" dirty="0">
                <a:latin typeface="Aparajita" pitchFamily="34" charset="0"/>
                <a:cs typeface="Aparajita" pitchFamily="34" charset="0"/>
              </a:rPr>
              <a:t>Steroids Dexamethasone 8mg IV may be </a:t>
            </a:r>
            <a:r>
              <a:rPr lang="en-US" sz="2400" dirty="0" smtClean="0">
                <a:latin typeface="Aparajita" pitchFamily="34" charset="0"/>
                <a:cs typeface="Aparajita" pitchFamily="34" charset="0"/>
              </a:rPr>
              <a:t>useful in </a:t>
            </a:r>
            <a:r>
              <a:rPr lang="en-US" sz="2400" dirty="0">
                <a:latin typeface="Aparajita" pitchFamily="34" charset="0"/>
                <a:cs typeface="Aparajita" pitchFamily="34" charset="0"/>
              </a:rPr>
              <a:t>resistant cases.</a:t>
            </a:r>
            <a:endParaRPr lang="ar-SA" sz="2400" dirty="0">
              <a:latin typeface="Aparajita" pitchFamily="34" charset="0"/>
            </a:endParaRPr>
          </a:p>
        </p:txBody>
      </p:sp>
    </p:spTree>
    <p:extLst>
      <p:ext uri="{BB962C8B-B14F-4D97-AF65-F5344CB8AC3E}">
        <p14:creationId xmlns:p14="http://schemas.microsoft.com/office/powerpoint/2010/main" val="40816126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74638"/>
            <a:ext cx="7848600" cy="1143000"/>
          </a:xfrm>
        </p:spPr>
        <p:txBody>
          <a:bodyPr/>
          <a:lstStyle/>
          <a:p>
            <a:r>
              <a:rPr lang="en-US" sz="3200" b="1" dirty="0" smtClean="0">
                <a:solidFill>
                  <a:srgbClr val="0070C0"/>
                </a:solidFill>
              </a:rPr>
              <a:t>6.</a:t>
            </a:r>
            <a:r>
              <a:rPr kumimoji="1" lang="bg-BG" altLang="en-GB" sz="3200" b="1" dirty="0">
                <a:ln/>
                <a:gradFill>
                  <a:gsLst>
                    <a:gs pos="0">
                      <a:schemeClr val="tx2">
                        <a:lumMod val="90000"/>
                      </a:schemeClr>
                    </a:gs>
                    <a:gs pos="50000">
                      <a:schemeClr val="tx2">
                        <a:lumMod val="50000"/>
                      </a:schemeClr>
                    </a:gs>
                    <a:gs pos="100000">
                      <a:schemeClr val="tx2">
                        <a:lumMod val="25000"/>
                      </a:schemeClr>
                    </a:gs>
                  </a:gsLst>
                  <a:lin ang="5400000" scaled="0"/>
                </a:gradFill>
              </a:rPr>
              <a:t> </a:t>
            </a:r>
            <a:r>
              <a:rPr lang="bg-BG" altLang="en-GB" sz="3200" b="1" dirty="0">
                <a:solidFill>
                  <a:srgbClr val="0070C0"/>
                </a:solidFill>
              </a:rPr>
              <a:t>Shivering &amp; Hypothermia </a:t>
            </a:r>
            <a:r>
              <a:rPr lang="en-US" altLang="en-GB" sz="3200" b="1" dirty="0">
                <a:solidFill>
                  <a:srgbClr val="0070C0"/>
                </a:solidFill>
              </a:rPr>
              <a:t/>
            </a:r>
            <a:br>
              <a:rPr lang="en-US" altLang="en-GB" sz="3200" b="1" dirty="0">
                <a:solidFill>
                  <a:srgbClr val="0070C0"/>
                </a:solidFill>
              </a:rPr>
            </a:br>
            <a:endParaRPr lang="ar-SA" sz="3200" b="1" dirty="0">
              <a:solidFill>
                <a:srgbClr val="0070C0"/>
              </a:solidFill>
            </a:endParaRPr>
          </a:p>
        </p:txBody>
      </p:sp>
      <p:sp>
        <p:nvSpPr>
          <p:cNvPr id="3" name="Content Placeholder 2"/>
          <p:cNvSpPr>
            <a:spLocks noGrp="1"/>
          </p:cNvSpPr>
          <p:nvPr>
            <p:ph idx="1"/>
          </p:nvPr>
        </p:nvSpPr>
        <p:spPr>
          <a:xfrm>
            <a:off x="685800" y="1600200"/>
            <a:ext cx="8001000" cy="4525963"/>
          </a:xfrm>
        </p:spPr>
        <p:txBody>
          <a:bodyPr/>
          <a:lstStyle/>
          <a:p>
            <a:pPr>
              <a:buFont typeface="Arial" pitchFamily="34" charset="0"/>
              <a:buChar char="•"/>
              <a:defRPr/>
            </a:pPr>
            <a:r>
              <a:rPr lang="bg-BG" sz="2400" b="1" dirty="0">
                <a:solidFill>
                  <a:srgbClr val="FF0000"/>
                </a:solidFill>
                <a:cs typeface="Aparajita" pitchFamily="34" charset="0"/>
              </a:rPr>
              <a:t>Shivering</a:t>
            </a:r>
            <a:r>
              <a:rPr lang="bg-BG" sz="2400" dirty="0">
                <a:cs typeface="Aparajita" pitchFamily="34" charset="0"/>
              </a:rPr>
              <a:t> can occur in the PACU as a result of intraoperative </a:t>
            </a:r>
            <a:r>
              <a:rPr lang="bg-BG" sz="2400" u="sng" dirty="0">
                <a:cs typeface="Aparajita" pitchFamily="34" charset="0"/>
              </a:rPr>
              <a:t>hypothermia</a:t>
            </a:r>
            <a:r>
              <a:rPr lang="bg-BG" sz="2400" dirty="0">
                <a:cs typeface="Aparajita" pitchFamily="34" charset="0"/>
              </a:rPr>
              <a:t> </a:t>
            </a:r>
            <a:r>
              <a:rPr lang="en-US" sz="2400" dirty="0">
                <a:latin typeface="Aparajita" pitchFamily="34" charset="0"/>
                <a:cs typeface="Aparajita" pitchFamily="34" charset="0"/>
              </a:rPr>
              <a:t>And </a:t>
            </a:r>
            <a:r>
              <a:rPr lang="bg-BG" sz="2400" dirty="0">
                <a:cs typeface="Aparajita" pitchFamily="34" charset="0"/>
              </a:rPr>
              <a:t>associated with </a:t>
            </a:r>
            <a:r>
              <a:rPr lang="bg-BG" sz="2400" u="sng" dirty="0">
                <a:cs typeface="Aparajita" pitchFamily="34" charset="0"/>
              </a:rPr>
              <a:t>volatile anesthetic</a:t>
            </a:r>
            <a:r>
              <a:rPr lang="en-US" sz="2400" dirty="0">
                <a:latin typeface="Aparajita" pitchFamily="34" charset="0"/>
                <a:cs typeface="Aparajita" pitchFamily="34" charset="0"/>
              </a:rPr>
              <a:t>. </a:t>
            </a:r>
          </a:p>
          <a:p>
            <a:pPr>
              <a:buFont typeface="Arial" pitchFamily="34" charset="0"/>
              <a:buChar char="•"/>
              <a:defRPr/>
            </a:pPr>
            <a:endParaRPr lang="en-US" sz="2400" dirty="0">
              <a:latin typeface="Aparajita" pitchFamily="34" charset="0"/>
              <a:cs typeface="Aparajita" pitchFamily="34" charset="0"/>
            </a:endParaRPr>
          </a:p>
          <a:p>
            <a:pPr>
              <a:buFont typeface="Arial" pitchFamily="34" charset="0"/>
              <a:buChar char="•"/>
              <a:defRPr/>
            </a:pPr>
            <a:endParaRPr lang="en-US" sz="2400" dirty="0">
              <a:latin typeface="Aparajita" pitchFamily="34" charset="0"/>
              <a:cs typeface="Aparajita" pitchFamily="34" charset="0"/>
            </a:endParaRPr>
          </a:p>
          <a:p>
            <a:pPr>
              <a:buFont typeface="Arial" pitchFamily="34" charset="0"/>
              <a:buChar char="•"/>
              <a:defRPr/>
            </a:pPr>
            <a:r>
              <a:rPr lang="bg-BG" sz="2400" dirty="0">
                <a:cs typeface="Aparajita" pitchFamily="34" charset="0"/>
              </a:rPr>
              <a:t>Shivering in such instances represents the body's effort to increase heat production and raise body temperature and may be associated with intense vasoconstriction.</a:t>
            </a:r>
            <a:endParaRPr lang="en-US" sz="2400" dirty="0">
              <a:latin typeface="Aparajita" pitchFamily="34" charset="0"/>
              <a:cs typeface="Aparajita" pitchFamily="34" charset="0"/>
            </a:endParaRPr>
          </a:p>
          <a:p>
            <a:endParaRPr lang="ar-SA" sz="2400" dirty="0">
              <a:latin typeface="Aparajita" pitchFamily="34" charset="0"/>
            </a:endParaRPr>
          </a:p>
        </p:txBody>
      </p:sp>
    </p:spTree>
    <p:extLst>
      <p:ext uri="{BB962C8B-B14F-4D97-AF65-F5344CB8AC3E}">
        <p14:creationId xmlns:p14="http://schemas.microsoft.com/office/powerpoint/2010/main" val="35230743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81000"/>
            <a:ext cx="8001000" cy="5410200"/>
          </a:xfrm>
        </p:spPr>
        <p:txBody>
          <a:bodyPr/>
          <a:lstStyle/>
          <a:p>
            <a:pPr>
              <a:buFont typeface="Arial" pitchFamily="34" charset="0"/>
              <a:buChar char="•"/>
              <a:defRPr/>
            </a:pPr>
            <a:r>
              <a:rPr lang="bg-BG" sz="2400" dirty="0">
                <a:latin typeface="Arial" charset="0"/>
                <a:cs typeface="Aparajita" pitchFamily="34" charset="0"/>
              </a:rPr>
              <a:t>The </a:t>
            </a:r>
            <a:r>
              <a:rPr lang="bg-BG" sz="2400" dirty="0">
                <a:solidFill>
                  <a:srgbClr val="FF0000"/>
                </a:solidFill>
                <a:latin typeface="Arial" charset="0"/>
                <a:cs typeface="Aparajita" pitchFamily="34" charset="0"/>
              </a:rPr>
              <a:t>most important cause </a:t>
            </a:r>
            <a:r>
              <a:rPr lang="bg-BG" sz="2400" dirty="0">
                <a:latin typeface="Arial" charset="0"/>
                <a:cs typeface="Aparajita" pitchFamily="34" charset="0"/>
              </a:rPr>
              <a:t>of </a:t>
            </a:r>
            <a:r>
              <a:rPr lang="bg-BG" sz="2400" dirty="0">
                <a:solidFill>
                  <a:srgbClr val="FF0000"/>
                </a:solidFill>
                <a:latin typeface="Arial" charset="0"/>
                <a:cs typeface="Aparajita" pitchFamily="34" charset="0"/>
              </a:rPr>
              <a:t>hypothermia</a:t>
            </a:r>
            <a:r>
              <a:rPr lang="bg-BG" sz="2400" dirty="0">
                <a:latin typeface="Arial" charset="0"/>
                <a:cs typeface="Aparajita" pitchFamily="34" charset="0"/>
              </a:rPr>
              <a:t> is </a:t>
            </a:r>
            <a:endParaRPr lang="en-US" sz="2400" dirty="0">
              <a:latin typeface="Aparajita" pitchFamily="34" charset="0"/>
              <a:cs typeface="Aparajita" pitchFamily="34" charset="0"/>
            </a:endParaRPr>
          </a:p>
          <a:p>
            <a:pPr marL="0" indent="0">
              <a:buNone/>
              <a:defRPr/>
            </a:pP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1.</a:t>
            </a:r>
            <a:r>
              <a:rPr lang="bg-BG" sz="2400" dirty="0" smtClean="0">
                <a:latin typeface="Arial" charset="0"/>
                <a:cs typeface="Aparajita" pitchFamily="34" charset="0"/>
              </a:rPr>
              <a:t>redistribution </a:t>
            </a:r>
            <a:r>
              <a:rPr lang="bg-BG" sz="2400" dirty="0">
                <a:latin typeface="Arial" charset="0"/>
                <a:cs typeface="Aparajita" pitchFamily="34" charset="0"/>
              </a:rPr>
              <a:t>of heat from the body core to the </a:t>
            </a:r>
            <a:r>
              <a:rPr lang="en-US" sz="2400" dirty="0" smtClean="0">
                <a:latin typeface="Aparajita" pitchFamily="34" charset="0"/>
                <a:cs typeface="Aparajita" pitchFamily="34" charset="0"/>
              </a:rPr>
              <a:t>          	      </a:t>
            </a:r>
            <a:r>
              <a:rPr lang="bg-BG" sz="2400" dirty="0" smtClean="0">
                <a:latin typeface="Arial" charset="0"/>
                <a:cs typeface="Aparajita" pitchFamily="34" charset="0"/>
              </a:rPr>
              <a:t>peripheral </a:t>
            </a:r>
            <a:r>
              <a:rPr lang="bg-BG" sz="2400" dirty="0">
                <a:latin typeface="Arial" charset="0"/>
                <a:cs typeface="Aparajita" pitchFamily="34" charset="0"/>
              </a:rPr>
              <a:t>compartments</a:t>
            </a:r>
            <a:r>
              <a:rPr lang="en-US" sz="2400" dirty="0">
                <a:latin typeface="Aparajita" pitchFamily="34" charset="0"/>
                <a:cs typeface="Aparajita" pitchFamily="34" charset="0"/>
              </a:rPr>
              <a:t> </a:t>
            </a:r>
          </a:p>
          <a:p>
            <a:pPr marL="0" indent="0">
              <a:buNone/>
              <a:defRPr/>
            </a:pPr>
            <a:r>
              <a:rPr lang="en-US" sz="2400" dirty="0">
                <a:latin typeface="Aparajita" pitchFamily="34" charset="0"/>
                <a:cs typeface="Aparajita" pitchFamily="34" charset="0"/>
              </a:rPr>
              <a:t> </a:t>
            </a:r>
            <a:r>
              <a:rPr lang="en-US" sz="2400" dirty="0" smtClean="0">
                <a:latin typeface="Aparajita" pitchFamily="34" charset="0"/>
                <a:cs typeface="Aparajita" pitchFamily="34" charset="0"/>
              </a:rPr>
              <a:t>           2. </a:t>
            </a:r>
            <a:r>
              <a:rPr lang="bg-BG" sz="2400" dirty="0">
                <a:latin typeface="Arial" charset="0"/>
                <a:cs typeface="Aparajita" pitchFamily="34" charset="0"/>
              </a:rPr>
              <a:t>cold temperature in the </a:t>
            </a:r>
            <a:r>
              <a:rPr lang="en-US" sz="2400" dirty="0" smtClean="0">
                <a:latin typeface="Aparajita" pitchFamily="34" charset="0"/>
                <a:cs typeface="Aparajita" pitchFamily="34" charset="0"/>
              </a:rPr>
              <a:t>OR</a:t>
            </a:r>
            <a:r>
              <a:rPr lang="bg-BG" sz="2400" dirty="0" smtClean="0">
                <a:latin typeface="Arial" charset="0"/>
                <a:cs typeface="Aparajita" pitchFamily="34" charset="0"/>
              </a:rPr>
              <a:t>, </a:t>
            </a:r>
            <a:endParaRPr lang="en-US" sz="2400" dirty="0" smtClean="0">
              <a:latin typeface="Aparajita" pitchFamily="34" charset="0"/>
              <a:cs typeface="Aparajita" pitchFamily="34" charset="0"/>
            </a:endParaRPr>
          </a:p>
          <a:p>
            <a:pPr marL="0" indent="0">
              <a:buNone/>
              <a:defRPr/>
            </a:pPr>
            <a:r>
              <a:rPr lang="en-US" sz="2400" dirty="0" smtClean="0">
                <a:latin typeface="Aparajita" pitchFamily="34" charset="0"/>
                <a:cs typeface="Aparajita" pitchFamily="34" charset="0"/>
              </a:rPr>
              <a:t>            3</a:t>
            </a:r>
            <a:r>
              <a:rPr lang="en-US" sz="2400" dirty="0">
                <a:latin typeface="Aparajita" pitchFamily="34" charset="0"/>
                <a:cs typeface="Aparajita" pitchFamily="34" charset="0"/>
              </a:rPr>
              <a:t>. </a:t>
            </a:r>
            <a:r>
              <a:rPr lang="bg-BG" sz="2400" dirty="0">
                <a:latin typeface="Arial" charset="0"/>
                <a:cs typeface="Aparajita" pitchFamily="34" charset="0"/>
              </a:rPr>
              <a:t>exposure of a large wound, </a:t>
            </a:r>
            <a:endParaRPr lang="en-US" sz="2400" dirty="0">
              <a:latin typeface="Aparajita" pitchFamily="34" charset="0"/>
              <a:cs typeface="Aparajita" pitchFamily="34" charset="0"/>
            </a:endParaRPr>
          </a:p>
          <a:p>
            <a:pPr marL="0" indent="0">
              <a:buNone/>
              <a:defRPr/>
            </a:pPr>
            <a:r>
              <a:rPr lang="en-US" sz="2400" dirty="0" smtClean="0">
                <a:latin typeface="Aparajita" pitchFamily="34" charset="0"/>
                <a:cs typeface="Aparajita" pitchFamily="34" charset="0"/>
              </a:rPr>
              <a:t>            4</a:t>
            </a:r>
            <a:r>
              <a:rPr lang="en-US" sz="2400" dirty="0">
                <a:latin typeface="Aparajita" pitchFamily="34" charset="0"/>
                <a:cs typeface="Aparajita" pitchFamily="34" charset="0"/>
              </a:rPr>
              <a:t>. </a:t>
            </a:r>
            <a:r>
              <a:rPr lang="bg-BG" sz="2400" dirty="0">
                <a:latin typeface="Arial" charset="0"/>
                <a:cs typeface="Aparajita" pitchFamily="34" charset="0"/>
              </a:rPr>
              <a:t>the use of large amounts of </a:t>
            </a:r>
            <a:r>
              <a:rPr lang="bg-BG" sz="2400" dirty="0" smtClean="0">
                <a:latin typeface="Arial" charset="0"/>
                <a:cs typeface="Aparajita" pitchFamily="34" charset="0"/>
              </a:rPr>
              <a:t>unwarmed</a:t>
            </a:r>
            <a:r>
              <a:rPr lang="en-US" sz="2400" dirty="0" smtClean="0">
                <a:latin typeface="Aparajita" pitchFamily="34" charset="0"/>
                <a:cs typeface="Aparajita" pitchFamily="34" charset="0"/>
              </a:rPr>
              <a:t>    	</a:t>
            </a:r>
            <a:r>
              <a:rPr lang="bg-BG" sz="2400" dirty="0" smtClean="0">
                <a:latin typeface="Arial" charset="0"/>
                <a:cs typeface="Aparajita" pitchFamily="34" charset="0"/>
              </a:rPr>
              <a:t>intravenous </a:t>
            </a:r>
            <a:r>
              <a:rPr lang="bg-BG" sz="2400" dirty="0">
                <a:latin typeface="Arial" charset="0"/>
                <a:cs typeface="Aparajita" pitchFamily="34" charset="0"/>
              </a:rPr>
              <a:t>fluids</a:t>
            </a:r>
            <a:r>
              <a:rPr lang="en-US" sz="2400" dirty="0">
                <a:latin typeface="Aparajita" pitchFamily="34" charset="0"/>
                <a:cs typeface="Aparajita" pitchFamily="34" charset="0"/>
              </a:rPr>
              <a:t>.</a:t>
            </a:r>
          </a:p>
          <a:p>
            <a:pPr>
              <a:defRPr/>
            </a:pPr>
            <a:endParaRPr lang="en-US" sz="2400" dirty="0">
              <a:latin typeface="Aparajita" pitchFamily="34" charset="0"/>
              <a:cs typeface="Aparajita" pitchFamily="34" charset="0"/>
            </a:endParaRPr>
          </a:p>
          <a:p>
            <a:pPr>
              <a:buFont typeface="Arial" pitchFamily="34" charset="0"/>
              <a:buChar char="•"/>
              <a:defRPr/>
            </a:pPr>
            <a:r>
              <a:rPr lang="bg-BG" sz="2400" dirty="0">
                <a:cs typeface="Aparajita" pitchFamily="34" charset="0"/>
              </a:rPr>
              <a:t>Nearly all anesthetics, particularly volatile agents, </a:t>
            </a:r>
            <a:r>
              <a:rPr lang="bg-BG" sz="2400" dirty="0">
                <a:solidFill>
                  <a:srgbClr val="FF0000"/>
                </a:solidFill>
                <a:cs typeface="Aparajita" pitchFamily="34" charset="0"/>
              </a:rPr>
              <a:t>decrease the normal vasoconstrictive </a:t>
            </a:r>
            <a:r>
              <a:rPr lang="bg-BG" sz="2400" dirty="0">
                <a:cs typeface="Aparajita" pitchFamily="34" charset="0"/>
              </a:rPr>
              <a:t>response to hypothermia</a:t>
            </a:r>
            <a:r>
              <a:rPr lang="en-US" sz="2400" dirty="0">
                <a:latin typeface="Aparajita" pitchFamily="34" charset="0"/>
                <a:cs typeface="Aparajita" pitchFamily="34" charset="0"/>
              </a:rPr>
              <a:t>. </a:t>
            </a:r>
            <a:endParaRPr lang="en-US" sz="2400" dirty="0" smtClean="0">
              <a:latin typeface="Aparajita" pitchFamily="34" charset="0"/>
              <a:cs typeface="Aparajita" pitchFamily="34" charset="0"/>
            </a:endParaRPr>
          </a:p>
          <a:p>
            <a:pPr>
              <a:buFont typeface="Arial" pitchFamily="34" charset="0"/>
              <a:buChar char="•"/>
              <a:defRPr/>
            </a:pPr>
            <a:endParaRPr lang="en-US" sz="2400" dirty="0">
              <a:latin typeface="Aparajita" pitchFamily="34" charset="0"/>
              <a:cs typeface="Aparajita" pitchFamily="34" charset="0"/>
            </a:endParaRPr>
          </a:p>
          <a:p>
            <a:endParaRPr lang="ar-SA" sz="2400" dirty="0">
              <a:latin typeface="Aparajita" pitchFamily="34" charset="0"/>
            </a:endParaRPr>
          </a:p>
        </p:txBody>
      </p:sp>
    </p:spTree>
    <p:extLst>
      <p:ext uri="{BB962C8B-B14F-4D97-AF65-F5344CB8AC3E}">
        <p14:creationId xmlns:p14="http://schemas.microsoft.com/office/powerpoint/2010/main" val="438847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457200"/>
            <a:ext cx="8229600" cy="5562600"/>
          </a:xfrm>
        </p:spPr>
        <p:txBody>
          <a:bodyPr/>
          <a:lstStyle/>
          <a:p>
            <a:endParaRPr lang="en-US" sz="2400" dirty="0" smtClean="0">
              <a:latin typeface="Arial" charset="0"/>
              <a:cs typeface="Aparajita" pitchFamily="34" charset="0"/>
            </a:endParaRPr>
          </a:p>
          <a:p>
            <a:r>
              <a:rPr lang="bg-BG" sz="2400" dirty="0" smtClean="0">
                <a:latin typeface="Arial" charset="0"/>
                <a:cs typeface="Aparajita" pitchFamily="34" charset="0"/>
              </a:rPr>
              <a:t>Although </a:t>
            </a:r>
            <a:r>
              <a:rPr lang="bg-BG" sz="2400" dirty="0">
                <a:latin typeface="Arial" charset="0"/>
                <a:cs typeface="Aparajita" pitchFamily="34" charset="0"/>
              </a:rPr>
              <a:t>anesthetic agents also </a:t>
            </a:r>
            <a:r>
              <a:rPr lang="bg-BG" sz="2400" dirty="0">
                <a:solidFill>
                  <a:srgbClr val="FF0000"/>
                </a:solidFill>
                <a:latin typeface="Arial" charset="0"/>
                <a:cs typeface="Aparajita" pitchFamily="34" charset="0"/>
              </a:rPr>
              <a:t>decrease the shivering threshold</a:t>
            </a:r>
            <a:r>
              <a:rPr lang="en-US" sz="2400" dirty="0">
                <a:solidFill>
                  <a:srgbClr val="FF0000"/>
                </a:solidFill>
                <a:latin typeface="Aparajita" pitchFamily="34" charset="0"/>
                <a:cs typeface="Aparajita" pitchFamily="34" charset="0"/>
              </a:rPr>
              <a:t>. </a:t>
            </a:r>
            <a:endParaRPr lang="en-US" sz="2400" dirty="0" smtClean="0">
              <a:solidFill>
                <a:srgbClr val="FF0000"/>
              </a:solidFill>
              <a:latin typeface="Aparajita" pitchFamily="34" charset="0"/>
              <a:cs typeface="Aparajita" pitchFamily="34" charset="0"/>
            </a:endParaRPr>
          </a:p>
          <a:p>
            <a:endParaRPr lang="en-US" sz="2400" dirty="0">
              <a:solidFill>
                <a:srgbClr val="FF0000"/>
              </a:solidFill>
              <a:latin typeface="Aparajita" pitchFamily="34" charset="0"/>
              <a:cs typeface="Aparajita" pitchFamily="34" charset="0"/>
            </a:endParaRPr>
          </a:p>
          <a:p>
            <a:r>
              <a:rPr lang="bg-BG" sz="2400" dirty="0">
                <a:latin typeface="Arial" charset="0"/>
                <a:cs typeface="Aparajita" pitchFamily="34" charset="0"/>
              </a:rPr>
              <a:t>Intense </a:t>
            </a:r>
            <a:r>
              <a:rPr lang="bg-BG" sz="2400" dirty="0">
                <a:solidFill>
                  <a:srgbClr val="FF0000"/>
                </a:solidFill>
                <a:latin typeface="Arial" charset="0"/>
                <a:cs typeface="Aparajita" pitchFamily="34" charset="0"/>
              </a:rPr>
              <a:t>shivering </a:t>
            </a:r>
            <a:r>
              <a:rPr lang="en-US" sz="2400" dirty="0">
                <a:solidFill>
                  <a:srgbClr val="FF0000"/>
                </a:solidFill>
                <a:latin typeface="Aparajita" pitchFamily="34" charset="0"/>
                <a:cs typeface="Aparajita" pitchFamily="34" charset="0"/>
              </a:rPr>
              <a:t> : </a:t>
            </a:r>
            <a:r>
              <a:rPr lang="bg-BG" sz="2400" dirty="0">
                <a:latin typeface="Arial" charset="0"/>
                <a:cs typeface="Aparajita" pitchFamily="34" charset="0"/>
              </a:rPr>
              <a:t>causes precipitous rises in oxygen consumption, CO2 production, and cardiac output</a:t>
            </a:r>
            <a:r>
              <a:rPr lang="en-US" sz="2400" dirty="0" smtClean="0">
                <a:latin typeface="Aparajita" pitchFamily="34" charset="0"/>
                <a:cs typeface="Aparajita" pitchFamily="34" charset="0"/>
              </a:rPr>
              <a:t>.</a:t>
            </a:r>
          </a:p>
          <a:p>
            <a:r>
              <a:rPr lang="en-US" sz="2400" dirty="0" smtClean="0">
                <a:latin typeface="Aparajita" pitchFamily="34" charset="0"/>
                <a:cs typeface="Aparajita" pitchFamily="34" charset="0"/>
              </a:rPr>
              <a:t> </a:t>
            </a:r>
            <a:endParaRPr lang="en-US" sz="2400" dirty="0">
              <a:latin typeface="Aparajita" pitchFamily="34" charset="0"/>
              <a:cs typeface="Aparajita" pitchFamily="34" charset="0"/>
            </a:endParaRPr>
          </a:p>
          <a:p>
            <a:r>
              <a:rPr lang="en-US" sz="2400" dirty="0">
                <a:latin typeface="Aparajita" pitchFamily="34" charset="0"/>
                <a:cs typeface="Aparajita" pitchFamily="34" charset="0"/>
              </a:rPr>
              <a:t> </a:t>
            </a:r>
            <a:r>
              <a:rPr lang="bg-BG" sz="2400" b="1" dirty="0">
                <a:solidFill>
                  <a:srgbClr val="FF0000"/>
                </a:solidFill>
                <a:latin typeface="Arial" charset="0"/>
                <a:cs typeface="Aparajita" pitchFamily="34" charset="0"/>
              </a:rPr>
              <a:t>Hypothermia</a:t>
            </a:r>
            <a:r>
              <a:rPr lang="en-US" sz="2400" dirty="0">
                <a:solidFill>
                  <a:srgbClr val="FF0000"/>
                </a:solidFill>
                <a:latin typeface="Aparajita" pitchFamily="34" charset="0"/>
                <a:cs typeface="Aparajita" pitchFamily="34" charset="0"/>
              </a:rPr>
              <a:t> : </a:t>
            </a:r>
            <a:r>
              <a:rPr lang="bg-BG" sz="2400" dirty="0">
                <a:latin typeface="Arial" charset="0"/>
                <a:cs typeface="Aparajita" pitchFamily="34" charset="0"/>
              </a:rPr>
              <a:t> has been associated with an increased incidence of </a:t>
            </a:r>
            <a:r>
              <a:rPr lang="bg-BG" sz="2400" u="sng" dirty="0">
                <a:latin typeface="Arial" charset="0"/>
                <a:cs typeface="Aparajita" pitchFamily="34" charset="0"/>
              </a:rPr>
              <a:t>myocardial ischemia</a:t>
            </a:r>
            <a:r>
              <a:rPr lang="bg-BG" sz="2400" dirty="0">
                <a:latin typeface="Arial" charset="0"/>
                <a:cs typeface="Aparajita" pitchFamily="34" charset="0"/>
              </a:rPr>
              <a:t>, </a:t>
            </a:r>
            <a:r>
              <a:rPr lang="bg-BG" sz="2400" u="sng" dirty="0">
                <a:latin typeface="Arial" charset="0"/>
                <a:cs typeface="Aparajita" pitchFamily="34" charset="0"/>
              </a:rPr>
              <a:t>arrhythmias</a:t>
            </a:r>
            <a:r>
              <a:rPr lang="bg-BG" sz="2400" dirty="0">
                <a:latin typeface="Arial" charset="0"/>
                <a:cs typeface="Aparajita" pitchFamily="34" charset="0"/>
              </a:rPr>
              <a:t>, increased </a:t>
            </a:r>
            <a:r>
              <a:rPr lang="bg-BG" sz="2400" u="sng" dirty="0">
                <a:latin typeface="Arial" charset="0"/>
                <a:cs typeface="Aparajita" pitchFamily="34" charset="0"/>
              </a:rPr>
              <a:t>transfusion requirements</a:t>
            </a:r>
            <a:r>
              <a:rPr lang="bg-BG" sz="2400" dirty="0">
                <a:latin typeface="Arial" charset="0"/>
                <a:cs typeface="Aparajita" pitchFamily="34" charset="0"/>
              </a:rPr>
              <a:t>, and increased </a:t>
            </a:r>
            <a:r>
              <a:rPr lang="bg-BG" sz="2400" u="sng" dirty="0">
                <a:latin typeface="Arial" charset="0"/>
                <a:cs typeface="Aparajita" pitchFamily="34" charset="0"/>
              </a:rPr>
              <a:t>duration of muscle relaxant </a:t>
            </a:r>
            <a:endParaRPr lang="en-US" sz="2400" u="sng" dirty="0">
              <a:latin typeface="Aparajita" pitchFamily="34" charset="0"/>
              <a:cs typeface="Aparajita" pitchFamily="34" charset="0"/>
            </a:endParaRPr>
          </a:p>
          <a:p>
            <a:endParaRPr lang="ar-SA" sz="2400" dirty="0">
              <a:latin typeface="Aparajita" pitchFamily="34" charset="0"/>
            </a:endParaRPr>
          </a:p>
        </p:txBody>
      </p:sp>
    </p:spTree>
    <p:extLst>
      <p:ext uri="{BB962C8B-B14F-4D97-AF65-F5344CB8AC3E}">
        <p14:creationId xmlns:p14="http://schemas.microsoft.com/office/powerpoint/2010/main" val="35662104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7315200" cy="1143000"/>
          </a:xfrm>
        </p:spPr>
        <p:txBody>
          <a:bodyPr/>
          <a:lstStyle/>
          <a:p>
            <a:r>
              <a:rPr lang="en-US" sz="2800" b="1" dirty="0">
                <a:solidFill>
                  <a:srgbClr val="002060"/>
                </a:solidFill>
              </a:rPr>
              <a:t>Management of shivering and Hypothermia </a:t>
            </a:r>
            <a:br>
              <a:rPr lang="en-US" sz="2800" b="1" dirty="0">
                <a:solidFill>
                  <a:srgbClr val="002060"/>
                </a:solidFill>
              </a:rPr>
            </a:br>
            <a:endParaRPr lang="ar-SA" sz="2800" dirty="0">
              <a:solidFill>
                <a:srgbClr val="002060"/>
              </a:solidFill>
            </a:endParaRPr>
          </a:p>
        </p:txBody>
      </p:sp>
      <p:sp>
        <p:nvSpPr>
          <p:cNvPr id="3" name="Content Placeholder 2"/>
          <p:cNvSpPr>
            <a:spLocks noGrp="1"/>
          </p:cNvSpPr>
          <p:nvPr>
            <p:ph idx="1"/>
          </p:nvPr>
        </p:nvSpPr>
        <p:spPr>
          <a:xfrm>
            <a:off x="609600" y="1447800"/>
            <a:ext cx="7239000" cy="4525963"/>
          </a:xfrm>
        </p:spPr>
        <p:txBody>
          <a:bodyPr/>
          <a:lstStyle/>
          <a:p>
            <a:r>
              <a:rPr lang="bg-BG" sz="2400" dirty="0">
                <a:solidFill>
                  <a:srgbClr val="FF0000"/>
                </a:solidFill>
              </a:rPr>
              <a:t>Hypothermia </a:t>
            </a:r>
            <a:r>
              <a:rPr lang="bg-BG" sz="2400" dirty="0"/>
              <a:t>should be treated with </a:t>
            </a:r>
            <a:r>
              <a:rPr lang="en-US" sz="2400" dirty="0"/>
              <a:t> : </a:t>
            </a:r>
            <a:endParaRPr lang="en-US" sz="2400" dirty="0" smtClean="0"/>
          </a:p>
          <a:p>
            <a:endParaRPr lang="en-US" sz="2400" dirty="0" smtClean="0"/>
          </a:p>
          <a:p>
            <a:r>
              <a:rPr lang="bg-BG" sz="2400" dirty="0" smtClean="0"/>
              <a:t>a </a:t>
            </a:r>
            <a:r>
              <a:rPr lang="bg-BG" sz="2400" dirty="0"/>
              <a:t>forced-air warming device</a:t>
            </a:r>
            <a:r>
              <a:rPr lang="bg-BG" sz="2400" dirty="0" smtClean="0"/>
              <a:t>,</a:t>
            </a:r>
            <a:endParaRPr lang="en-US" sz="2400" dirty="0" smtClean="0"/>
          </a:p>
          <a:p>
            <a:endParaRPr lang="en-US" sz="2400" dirty="0" smtClean="0"/>
          </a:p>
          <a:p>
            <a:r>
              <a:rPr lang="en-US" sz="2400" dirty="0" smtClean="0"/>
              <a:t> </a:t>
            </a:r>
            <a:r>
              <a:rPr lang="bg-BG" sz="2400" dirty="0" smtClean="0"/>
              <a:t> </a:t>
            </a:r>
            <a:r>
              <a:rPr lang="bg-BG" sz="2400" dirty="0"/>
              <a:t>(less satisfactorily) with warming lights or heating blankets, to raise body temperature to normal</a:t>
            </a:r>
            <a:r>
              <a:rPr lang="en-US" sz="2400" dirty="0" smtClean="0"/>
              <a:t>.</a:t>
            </a:r>
          </a:p>
          <a:p>
            <a:endParaRPr lang="en-US" sz="2400" dirty="0"/>
          </a:p>
          <a:p>
            <a:r>
              <a:rPr lang="en-US" sz="2400" dirty="0" smtClean="0"/>
              <a:t> </a:t>
            </a:r>
            <a:r>
              <a:rPr lang="bg-BG" sz="2400" dirty="0"/>
              <a:t>Small intravenous doses of</a:t>
            </a:r>
            <a:r>
              <a:rPr lang="bg-BG" sz="2400" dirty="0">
                <a:solidFill>
                  <a:srgbClr val="FF0000"/>
                </a:solidFill>
              </a:rPr>
              <a:t> meperidine</a:t>
            </a:r>
            <a:r>
              <a:rPr lang="bg-BG" sz="2400" dirty="0"/>
              <a:t>, 10–50 mg, can dramatically reduce or even stop shivering</a:t>
            </a:r>
            <a:endParaRPr lang="en-US" sz="2400" dirty="0"/>
          </a:p>
          <a:p>
            <a:pPr>
              <a:buFont typeface="Courier New" pitchFamily="49" charset="0"/>
              <a:buChar char="o"/>
            </a:pPr>
            <a:endParaRPr lang="en-US" sz="2400" dirty="0"/>
          </a:p>
          <a:p>
            <a:pPr>
              <a:buFont typeface="Courier New" pitchFamily="49" charset="0"/>
              <a:buChar char="o"/>
            </a:pPr>
            <a:endParaRPr lang="en-US" sz="2400" dirty="0"/>
          </a:p>
          <a:p>
            <a:pPr>
              <a:buFont typeface="Courier New" pitchFamily="49" charset="0"/>
              <a:buChar char="o"/>
            </a:pPr>
            <a:endParaRPr lang="en-US" sz="2400" dirty="0"/>
          </a:p>
          <a:p>
            <a:pPr>
              <a:buFont typeface="Courier New" pitchFamily="49" charset="0"/>
              <a:buChar char="o"/>
            </a:pPr>
            <a:endParaRPr lang="en-US" sz="2400" dirty="0"/>
          </a:p>
          <a:p>
            <a:pPr>
              <a:buFont typeface="Courier New" pitchFamily="49" charset="0"/>
              <a:buChar char="o"/>
            </a:pPr>
            <a:endParaRPr lang="en-US" sz="2400" dirty="0"/>
          </a:p>
          <a:p>
            <a:endParaRPr lang="ar-SA" sz="2400" dirty="0"/>
          </a:p>
        </p:txBody>
      </p:sp>
    </p:spTree>
    <p:extLst>
      <p:ext uri="{BB962C8B-B14F-4D97-AF65-F5344CB8AC3E}">
        <p14:creationId xmlns:p14="http://schemas.microsoft.com/office/powerpoint/2010/main" val="41466295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895600"/>
            <a:ext cx="7315200" cy="1143000"/>
          </a:xfrm>
        </p:spPr>
        <p:txBody>
          <a:bodyPr/>
          <a:lstStyle/>
          <a:p>
            <a:r>
              <a:rPr lang="en-US" dirty="0" smtClean="0">
                <a:solidFill>
                  <a:srgbClr val="FF0000"/>
                </a:solidFill>
              </a:rPr>
              <a:t>Thank you </a:t>
            </a:r>
            <a:br>
              <a:rPr lang="en-US" dirty="0" smtClean="0">
                <a:solidFill>
                  <a:srgbClr val="FF0000"/>
                </a:solidFill>
              </a:rPr>
            </a:br>
            <a:r>
              <a:rPr lang="en-US" dirty="0">
                <a:solidFill>
                  <a:srgbClr val="FF0000"/>
                </a:solidFill>
              </a:rPr>
              <a:t> </a:t>
            </a:r>
            <a:r>
              <a:rPr lang="en-US" dirty="0" smtClean="0">
                <a:solidFill>
                  <a:srgbClr val="FF0000"/>
                </a:solidFill>
              </a:rPr>
              <a:t>                       </a:t>
            </a:r>
            <a:r>
              <a:rPr lang="en-US" sz="3200" dirty="0" smtClean="0">
                <a:solidFill>
                  <a:srgbClr val="FF0000"/>
                </a:solidFill>
              </a:rPr>
              <a:t>done by </a:t>
            </a:r>
            <a:r>
              <a:rPr lang="en-US" sz="3200" dirty="0" err="1" smtClean="0">
                <a:solidFill>
                  <a:srgbClr val="FF0000"/>
                </a:solidFill>
              </a:rPr>
              <a:t>fadel</a:t>
            </a:r>
            <a:r>
              <a:rPr lang="en-US" sz="3200" dirty="0" smtClean="0">
                <a:solidFill>
                  <a:srgbClr val="FF0000"/>
                </a:solidFill>
              </a:rPr>
              <a:t> </a:t>
            </a:r>
            <a:endParaRPr lang="ar-SA" dirty="0">
              <a:solidFill>
                <a:srgbClr val="FF0000"/>
              </a:solidFill>
            </a:endParaRPr>
          </a:p>
        </p:txBody>
      </p:sp>
    </p:spTree>
    <p:extLst>
      <p:ext uri="{BB962C8B-B14F-4D97-AF65-F5344CB8AC3E}">
        <p14:creationId xmlns:p14="http://schemas.microsoft.com/office/powerpoint/2010/main" val="330398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305800" cy="1143000"/>
          </a:xfrm>
        </p:spPr>
        <p:txBody>
          <a:bodyPr/>
          <a:lstStyle/>
          <a:p>
            <a:pPr algn="ctr"/>
            <a:r>
              <a:rPr lang="en-US" sz="4000" b="1" dirty="0" smtClean="0">
                <a:solidFill>
                  <a:srgbClr val="0070C0"/>
                </a:solidFill>
              </a:rPr>
              <a:t>General postoperative complication</a:t>
            </a:r>
            <a:endParaRPr lang="en-US" sz="4000" b="1" dirty="0">
              <a:solidFill>
                <a:srgbClr val="0070C0"/>
              </a:solidFill>
            </a:endParaRPr>
          </a:p>
        </p:txBody>
      </p:sp>
      <p:sp>
        <p:nvSpPr>
          <p:cNvPr id="3" name="Content Placeholder 2"/>
          <p:cNvSpPr>
            <a:spLocks noGrp="1"/>
          </p:cNvSpPr>
          <p:nvPr>
            <p:ph idx="1"/>
          </p:nvPr>
        </p:nvSpPr>
        <p:spPr>
          <a:xfrm>
            <a:off x="1143000" y="1600200"/>
            <a:ext cx="7543800" cy="4525963"/>
          </a:xfrm>
        </p:spPr>
        <p:txBody>
          <a:bodyPr/>
          <a:lstStyle/>
          <a:p>
            <a:pPr>
              <a:buNone/>
            </a:pPr>
            <a:r>
              <a:rPr lang="en-US" dirty="0" smtClean="0">
                <a:solidFill>
                  <a:srgbClr val="C00000"/>
                </a:solidFill>
              </a:rPr>
              <a:t>Common:</a:t>
            </a:r>
          </a:p>
          <a:p>
            <a:r>
              <a:rPr lang="en-SG" dirty="0">
                <a:solidFill>
                  <a:schemeClr val="tx2"/>
                </a:solidFill>
                <a:latin typeface="+mn-lt"/>
                <a:ea typeface="+mn-ea"/>
                <a:cs typeface="+mn-cs"/>
              </a:rPr>
              <a:t>post-operative </a:t>
            </a:r>
            <a:r>
              <a:rPr lang="en-SG" dirty="0" smtClean="0">
                <a:solidFill>
                  <a:schemeClr val="tx2"/>
                </a:solidFill>
                <a:latin typeface="+mn-lt"/>
                <a:ea typeface="+mn-ea"/>
                <a:cs typeface="+mn-cs"/>
              </a:rPr>
              <a:t>fever</a:t>
            </a:r>
          </a:p>
          <a:p>
            <a:r>
              <a:rPr lang="en-SG" dirty="0" smtClean="0">
                <a:solidFill>
                  <a:schemeClr val="tx2"/>
                </a:solidFill>
                <a:latin typeface="+mn-lt"/>
                <a:ea typeface="+mn-ea"/>
                <a:cs typeface="+mn-cs"/>
              </a:rPr>
              <a:t>Atelectasis</a:t>
            </a:r>
            <a:endParaRPr lang="en-SG" dirty="0" smtClean="0"/>
          </a:p>
          <a:p>
            <a:r>
              <a:rPr lang="en-SG" dirty="0" smtClean="0">
                <a:solidFill>
                  <a:schemeClr val="tx2"/>
                </a:solidFill>
                <a:latin typeface="+mn-lt"/>
                <a:ea typeface="+mn-ea"/>
                <a:cs typeface="+mn-cs"/>
              </a:rPr>
              <a:t>wound infection</a:t>
            </a:r>
          </a:p>
          <a:p>
            <a:r>
              <a:rPr lang="en-SG" dirty="0" smtClean="0">
                <a:solidFill>
                  <a:schemeClr val="tx2"/>
                </a:solidFill>
                <a:latin typeface="+mn-lt"/>
                <a:ea typeface="+mn-ea"/>
                <a:cs typeface="+mn-cs"/>
              </a:rPr>
              <a:t>Embolism </a:t>
            </a:r>
          </a:p>
          <a:p>
            <a:r>
              <a:rPr lang="en-SG" dirty="0" smtClean="0"/>
              <a:t>Deep vein thrombosis</a:t>
            </a:r>
            <a:endParaRPr lang="en-US"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lstStyle/>
          <a:p>
            <a:pPr algn="ctr"/>
            <a:r>
              <a:rPr lang="en-US" sz="4000" b="1" dirty="0" smtClean="0">
                <a:solidFill>
                  <a:srgbClr val="0070C0"/>
                </a:solidFill>
              </a:rPr>
              <a:t>General postoperative complication</a:t>
            </a:r>
            <a:endParaRPr lang="en-US" sz="4000" b="1" dirty="0"/>
          </a:p>
        </p:txBody>
      </p:sp>
      <p:sp>
        <p:nvSpPr>
          <p:cNvPr id="3" name="Content Placeholder 2"/>
          <p:cNvSpPr>
            <a:spLocks noGrp="1"/>
          </p:cNvSpPr>
          <p:nvPr>
            <p:ph idx="1"/>
          </p:nvPr>
        </p:nvSpPr>
        <p:spPr>
          <a:xfrm>
            <a:off x="609600" y="1371600"/>
            <a:ext cx="7924800" cy="4525963"/>
          </a:xfrm>
        </p:spPr>
        <p:txBody>
          <a:bodyPr/>
          <a:lstStyle/>
          <a:p>
            <a:pPr>
              <a:buNone/>
            </a:pPr>
            <a:r>
              <a:rPr lang="en-SG" sz="2800" b="1" dirty="0" smtClean="0">
                <a:solidFill>
                  <a:srgbClr val="C00000"/>
                </a:solidFill>
                <a:latin typeface="+mn-lt"/>
                <a:ea typeface="+mn-ea"/>
                <a:cs typeface="+mn-cs"/>
              </a:rPr>
              <a:t>Immediate</a:t>
            </a:r>
          </a:p>
          <a:p>
            <a:r>
              <a:rPr lang="en-SG" sz="2400" b="1" dirty="0" smtClean="0">
                <a:solidFill>
                  <a:schemeClr val="tx2"/>
                </a:solidFill>
                <a:latin typeface="+mn-lt"/>
                <a:ea typeface="+mn-ea"/>
                <a:cs typeface="+mn-cs"/>
              </a:rPr>
              <a:t>Primary </a:t>
            </a:r>
            <a:r>
              <a:rPr lang="en-SG" sz="2400" b="1" dirty="0">
                <a:solidFill>
                  <a:schemeClr val="tx2"/>
                </a:solidFill>
                <a:latin typeface="+mn-lt"/>
                <a:ea typeface="+mn-ea"/>
                <a:cs typeface="+mn-cs"/>
              </a:rPr>
              <a:t>haemorrhage</a:t>
            </a:r>
            <a:r>
              <a:rPr lang="en-SG" sz="2400" dirty="0">
                <a:solidFill>
                  <a:schemeClr val="tx2"/>
                </a:solidFill>
                <a:latin typeface="+mn-lt"/>
                <a:ea typeface="+mn-ea"/>
                <a:cs typeface="+mn-cs"/>
              </a:rPr>
              <a:t>: either starting during surgery or following post-operative increase in blood </a:t>
            </a:r>
            <a:r>
              <a:rPr lang="en-SG" sz="2400" dirty="0" smtClean="0">
                <a:solidFill>
                  <a:schemeClr val="tx2"/>
                </a:solidFill>
                <a:latin typeface="+mn-lt"/>
                <a:ea typeface="+mn-ea"/>
                <a:cs typeface="+mn-cs"/>
              </a:rPr>
              <a:t>pressure</a:t>
            </a:r>
            <a:endParaRPr lang="en-SG" sz="2400" dirty="0">
              <a:solidFill>
                <a:schemeClr val="tx2"/>
              </a:solidFill>
              <a:latin typeface="+mn-lt"/>
              <a:ea typeface="+mn-ea"/>
              <a:cs typeface="+mn-cs"/>
            </a:endParaRPr>
          </a:p>
          <a:p>
            <a:endParaRPr lang="en-SG" sz="2400" b="1" dirty="0" smtClean="0">
              <a:solidFill>
                <a:schemeClr val="tx2"/>
              </a:solidFill>
              <a:latin typeface="+mn-lt"/>
              <a:ea typeface="+mn-ea"/>
              <a:cs typeface="+mn-cs"/>
            </a:endParaRPr>
          </a:p>
          <a:p>
            <a:r>
              <a:rPr lang="en-SG" sz="2400" b="1" dirty="0" smtClean="0">
                <a:solidFill>
                  <a:schemeClr val="tx2"/>
                </a:solidFill>
                <a:latin typeface="+mn-lt"/>
                <a:ea typeface="+mn-ea"/>
                <a:cs typeface="+mn-cs"/>
              </a:rPr>
              <a:t>Basal </a:t>
            </a:r>
            <a:r>
              <a:rPr lang="en-SG" sz="2400" b="1" dirty="0">
                <a:solidFill>
                  <a:schemeClr val="tx2"/>
                </a:solidFill>
                <a:latin typeface="+mn-lt"/>
                <a:ea typeface="+mn-ea"/>
                <a:cs typeface="+mn-cs"/>
              </a:rPr>
              <a:t>atelectasis</a:t>
            </a:r>
            <a:r>
              <a:rPr lang="en-SG" sz="2400" dirty="0">
                <a:solidFill>
                  <a:schemeClr val="tx2"/>
                </a:solidFill>
                <a:latin typeface="+mn-lt"/>
                <a:ea typeface="+mn-ea"/>
                <a:cs typeface="+mn-cs"/>
              </a:rPr>
              <a:t>: minor lung collapse.</a:t>
            </a:r>
          </a:p>
          <a:p>
            <a:endParaRPr lang="en-SG" sz="2400" b="1" dirty="0" smtClean="0">
              <a:solidFill>
                <a:schemeClr val="tx2"/>
              </a:solidFill>
              <a:latin typeface="+mn-lt"/>
              <a:ea typeface="+mn-ea"/>
              <a:cs typeface="+mn-cs"/>
            </a:endParaRPr>
          </a:p>
          <a:p>
            <a:r>
              <a:rPr lang="en-SG" sz="2400" b="1" dirty="0" smtClean="0">
                <a:solidFill>
                  <a:schemeClr val="tx2"/>
                </a:solidFill>
                <a:latin typeface="+mn-lt"/>
                <a:ea typeface="+mn-ea"/>
                <a:cs typeface="+mn-cs"/>
              </a:rPr>
              <a:t>Shock</a:t>
            </a:r>
            <a:r>
              <a:rPr lang="en-SG" sz="2400" dirty="0">
                <a:solidFill>
                  <a:schemeClr val="tx2"/>
                </a:solidFill>
                <a:latin typeface="+mn-lt"/>
                <a:ea typeface="+mn-ea"/>
                <a:cs typeface="+mn-cs"/>
              </a:rPr>
              <a:t>: blood </a:t>
            </a:r>
            <a:r>
              <a:rPr lang="en-SG" sz="2400" dirty="0" err="1" smtClean="0">
                <a:solidFill>
                  <a:schemeClr val="tx2"/>
                </a:solidFill>
                <a:latin typeface="+mn-lt"/>
                <a:ea typeface="+mn-ea"/>
                <a:cs typeface="+mn-cs"/>
              </a:rPr>
              <a:t>loss,acute</a:t>
            </a:r>
            <a:r>
              <a:rPr lang="en-SG" sz="2400" dirty="0" smtClean="0">
                <a:solidFill>
                  <a:schemeClr val="tx2"/>
                </a:solidFill>
                <a:latin typeface="+mn-lt"/>
                <a:ea typeface="+mn-ea"/>
                <a:cs typeface="+mn-cs"/>
              </a:rPr>
              <a:t> myocardial infarction</a:t>
            </a:r>
            <a:r>
              <a:rPr lang="en-SG" sz="2400" dirty="0" smtClean="0">
                <a:latin typeface="+mn-lt"/>
                <a:ea typeface="+mn-ea"/>
                <a:cs typeface="+mn-cs"/>
              </a:rPr>
              <a:t>,</a:t>
            </a:r>
            <a:r>
              <a:rPr lang="en-SG" sz="2400" dirty="0">
                <a:latin typeface="+mn-lt"/>
                <a:ea typeface="+mn-ea"/>
                <a:cs typeface="+mn-cs"/>
              </a:rPr>
              <a:t> </a:t>
            </a:r>
            <a:r>
              <a:rPr lang="en-SG" sz="2400" dirty="0" smtClean="0">
                <a:latin typeface="+mn-lt"/>
                <a:ea typeface="+mn-ea"/>
                <a:cs typeface="+mn-cs"/>
              </a:rPr>
              <a:t>pulmonary embolism</a:t>
            </a:r>
            <a:r>
              <a:rPr lang="en-SG" sz="2400" dirty="0">
                <a:solidFill>
                  <a:schemeClr val="tx2"/>
                </a:solidFill>
                <a:latin typeface="+mn-lt"/>
                <a:ea typeface="+mn-ea"/>
                <a:cs typeface="+mn-cs"/>
              </a:rPr>
              <a:t> or septicaemia.</a:t>
            </a:r>
          </a:p>
          <a:p>
            <a:endParaRPr lang="en-SG" sz="2400" b="1" dirty="0" smtClean="0">
              <a:solidFill>
                <a:schemeClr val="tx2"/>
              </a:solidFill>
              <a:latin typeface="+mn-lt"/>
              <a:ea typeface="+mn-ea"/>
              <a:cs typeface="+mn-cs"/>
            </a:endParaRPr>
          </a:p>
          <a:p>
            <a:r>
              <a:rPr lang="en-SG" sz="2400" b="1" dirty="0" smtClean="0">
                <a:solidFill>
                  <a:schemeClr val="tx2"/>
                </a:solidFill>
                <a:latin typeface="+mn-lt"/>
                <a:ea typeface="+mn-ea"/>
                <a:cs typeface="+mn-cs"/>
              </a:rPr>
              <a:t>Low </a:t>
            </a:r>
            <a:r>
              <a:rPr lang="en-SG" sz="2400" b="1" dirty="0" smtClean="0">
                <a:solidFill>
                  <a:schemeClr val="tx2"/>
                </a:solidFill>
                <a:latin typeface="+mn-lt"/>
                <a:ea typeface="+mn-ea"/>
                <a:cs typeface="+mn-cs"/>
              </a:rPr>
              <a:t>urine output</a:t>
            </a:r>
            <a:r>
              <a:rPr lang="en-SG" sz="2400" dirty="0" smtClean="0">
                <a:solidFill>
                  <a:schemeClr val="tx2"/>
                </a:solidFill>
                <a:latin typeface="+mn-lt"/>
                <a:ea typeface="+mn-ea"/>
                <a:cs typeface="+mn-cs"/>
              </a:rPr>
              <a:t>: </a:t>
            </a:r>
            <a:r>
              <a:rPr lang="en-SG" sz="2400" dirty="0">
                <a:solidFill>
                  <a:schemeClr val="tx2"/>
                </a:solidFill>
                <a:latin typeface="+mn-lt"/>
                <a:ea typeface="+mn-ea"/>
                <a:cs typeface="+mn-cs"/>
              </a:rPr>
              <a:t>inadequate fluid replacement intra- and post-operatively.</a:t>
            </a:r>
          </a:p>
          <a:p>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pPr algn="ctr"/>
            <a:r>
              <a:rPr lang="en-US" sz="4000" b="1" dirty="0" smtClean="0">
                <a:solidFill>
                  <a:srgbClr val="0070C0"/>
                </a:solidFill>
              </a:rPr>
              <a:t>General postoperative complication</a:t>
            </a:r>
            <a:endParaRPr lang="en-US" sz="4000" dirty="0"/>
          </a:p>
        </p:txBody>
      </p:sp>
      <p:sp>
        <p:nvSpPr>
          <p:cNvPr id="3" name="Content Placeholder 2"/>
          <p:cNvSpPr>
            <a:spLocks noGrp="1"/>
          </p:cNvSpPr>
          <p:nvPr>
            <p:ph idx="1"/>
          </p:nvPr>
        </p:nvSpPr>
        <p:spPr>
          <a:xfrm>
            <a:off x="533400" y="990600"/>
            <a:ext cx="8153400" cy="5486400"/>
          </a:xfrm>
        </p:spPr>
        <p:txBody>
          <a:bodyPr/>
          <a:lstStyle/>
          <a:p>
            <a:pPr>
              <a:buNone/>
            </a:pPr>
            <a:r>
              <a:rPr lang="en-US" sz="2800" b="1" dirty="0" smtClean="0">
                <a:solidFill>
                  <a:srgbClr val="C00000"/>
                </a:solidFill>
                <a:latin typeface="+mn-lt"/>
                <a:ea typeface="+mn-ea"/>
                <a:cs typeface="+mn-cs"/>
              </a:rPr>
              <a:t>Early</a:t>
            </a:r>
            <a:endParaRPr lang="en-US" sz="2200" b="1" dirty="0" smtClean="0">
              <a:solidFill>
                <a:srgbClr val="C00000"/>
              </a:solidFill>
              <a:latin typeface="+mn-lt"/>
              <a:ea typeface="+mn-ea"/>
              <a:cs typeface="+mn-cs"/>
            </a:endParaRPr>
          </a:p>
          <a:p>
            <a:r>
              <a:rPr lang="en-US" sz="2200" b="1" dirty="0" smtClean="0">
                <a:solidFill>
                  <a:schemeClr val="tx2"/>
                </a:solidFill>
                <a:latin typeface="+mn-lt"/>
                <a:ea typeface="+mn-ea"/>
                <a:cs typeface="+mn-cs"/>
              </a:rPr>
              <a:t>Acute confusion</a:t>
            </a:r>
            <a:r>
              <a:rPr lang="en-US" sz="2200" dirty="0" smtClean="0">
                <a:solidFill>
                  <a:schemeClr val="tx2"/>
                </a:solidFill>
                <a:latin typeface="+mn-lt"/>
                <a:ea typeface="+mn-ea"/>
                <a:cs typeface="+mn-cs"/>
              </a:rPr>
              <a:t>: </a:t>
            </a:r>
            <a:r>
              <a:rPr lang="en-US" sz="2200" dirty="0">
                <a:solidFill>
                  <a:schemeClr val="tx2"/>
                </a:solidFill>
                <a:latin typeface="+mn-lt"/>
                <a:ea typeface="+mn-ea"/>
                <a:cs typeface="+mn-cs"/>
              </a:rPr>
              <a:t>exclude dehydration and sepsis</a:t>
            </a:r>
          </a:p>
          <a:p>
            <a:r>
              <a:rPr lang="en-US" sz="2200" b="1" dirty="0">
                <a:solidFill>
                  <a:schemeClr val="tx2"/>
                </a:solidFill>
                <a:latin typeface="+mn-lt"/>
                <a:ea typeface="+mn-ea"/>
                <a:cs typeface="+mn-cs"/>
              </a:rPr>
              <a:t>Nausea and vomiting</a:t>
            </a:r>
            <a:r>
              <a:rPr lang="en-US" sz="2200" dirty="0">
                <a:solidFill>
                  <a:schemeClr val="tx2"/>
                </a:solidFill>
                <a:latin typeface="+mn-lt"/>
                <a:ea typeface="+mn-ea"/>
                <a:cs typeface="+mn-cs"/>
              </a:rPr>
              <a:t>: analgesia or </a:t>
            </a:r>
            <a:r>
              <a:rPr lang="en-US" sz="2200" dirty="0" smtClean="0">
                <a:solidFill>
                  <a:schemeClr val="tx2"/>
                </a:solidFill>
                <a:latin typeface="+mn-lt"/>
                <a:ea typeface="+mn-ea"/>
                <a:cs typeface="+mn-cs"/>
              </a:rPr>
              <a:t>anesthetic-related, paralytic </a:t>
            </a:r>
            <a:r>
              <a:rPr lang="en-US" sz="2200" dirty="0" err="1">
                <a:solidFill>
                  <a:schemeClr val="tx2"/>
                </a:solidFill>
                <a:latin typeface="+mn-lt"/>
                <a:ea typeface="+mn-ea"/>
                <a:cs typeface="+mn-cs"/>
              </a:rPr>
              <a:t>ileus</a:t>
            </a:r>
            <a:endParaRPr lang="en-US" sz="2200" dirty="0">
              <a:solidFill>
                <a:schemeClr val="tx2"/>
              </a:solidFill>
              <a:latin typeface="+mn-lt"/>
              <a:ea typeface="+mn-ea"/>
              <a:cs typeface="+mn-cs"/>
            </a:endParaRPr>
          </a:p>
          <a:p>
            <a:r>
              <a:rPr lang="en-US" sz="2200" b="1" dirty="0">
                <a:solidFill>
                  <a:schemeClr val="tx2"/>
                </a:solidFill>
                <a:latin typeface="+mn-lt"/>
                <a:ea typeface="+mn-ea"/>
                <a:cs typeface="+mn-cs"/>
              </a:rPr>
              <a:t>Fever </a:t>
            </a:r>
          </a:p>
          <a:p>
            <a:r>
              <a:rPr lang="en-US" sz="2200" b="1" dirty="0">
                <a:solidFill>
                  <a:schemeClr val="tx2"/>
                </a:solidFill>
                <a:latin typeface="+mn-lt"/>
                <a:ea typeface="+mn-ea"/>
                <a:cs typeface="+mn-cs"/>
              </a:rPr>
              <a:t>Secondary </a:t>
            </a:r>
            <a:r>
              <a:rPr lang="en-US" sz="2200" b="1" dirty="0" err="1">
                <a:solidFill>
                  <a:schemeClr val="tx2"/>
                </a:solidFill>
                <a:latin typeface="+mn-lt"/>
                <a:ea typeface="+mn-ea"/>
                <a:cs typeface="+mn-cs"/>
              </a:rPr>
              <a:t>haemorrhage</a:t>
            </a:r>
            <a:r>
              <a:rPr lang="en-US" sz="2200" dirty="0">
                <a:solidFill>
                  <a:schemeClr val="tx2"/>
                </a:solidFill>
                <a:latin typeface="+mn-lt"/>
                <a:ea typeface="+mn-ea"/>
                <a:cs typeface="+mn-cs"/>
              </a:rPr>
              <a:t>: often as a result of infection</a:t>
            </a:r>
          </a:p>
          <a:p>
            <a:r>
              <a:rPr lang="en-US" sz="2200" b="1" dirty="0" smtClean="0">
                <a:solidFill>
                  <a:schemeClr val="tx2"/>
                </a:solidFill>
                <a:latin typeface="+mn-lt"/>
                <a:ea typeface="+mn-ea"/>
                <a:cs typeface="+mn-cs"/>
              </a:rPr>
              <a:t>Pneumonia</a:t>
            </a:r>
            <a:endParaRPr lang="en-US" sz="2200" b="1" dirty="0">
              <a:solidFill>
                <a:schemeClr val="tx2"/>
              </a:solidFill>
              <a:latin typeface="+mn-lt"/>
              <a:ea typeface="+mn-ea"/>
              <a:cs typeface="+mn-cs"/>
            </a:endParaRPr>
          </a:p>
          <a:p>
            <a:r>
              <a:rPr lang="en-US" sz="2200" b="1" dirty="0">
                <a:solidFill>
                  <a:schemeClr val="tx2"/>
                </a:solidFill>
                <a:latin typeface="+mn-lt"/>
                <a:ea typeface="+mn-ea"/>
                <a:cs typeface="+mn-cs"/>
              </a:rPr>
              <a:t>Wound or </a:t>
            </a:r>
            <a:r>
              <a:rPr lang="en-US" sz="2200" b="1" dirty="0" err="1">
                <a:solidFill>
                  <a:schemeClr val="tx2"/>
                </a:solidFill>
                <a:latin typeface="+mn-lt"/>
                <a:ea typeface="+mn-ea"/>
                <a:cs typeface="+mn-cs"/>
              </a:rPr>
              <a:t>anastomosis</a:t>
            </a:r>
            <a:r>
              <a:rPr lang="en-US" sz="2200" b="1" dirty="0">
                <a:solidFill>
                  <a:schemeClr val="tx2"/>
                </a:solidFill>
                <a:latin typeface="+mn-lt"/>
                <a:ea typeface="+mn-ea"/>
                <a:cs typeface="+mn-cs"/>
              </a:rPr>
              <a:t> dehiscence</a:t>
            </a:r>
          </a:p>
          <a:p>
            <a:r>
              <a:rPr lang="en-US" sz="2200" b="1" dirty="0">
                <a:solidFill>
                  <a:schemeClr val="tx2"/>
                </a:solidFill>
                <a:latin typeface="+mn-lt"/>
                <a:ea typeface="+mn-ea"/>
                <a:cs typeface="+mn-cs"/>
              </a:rPr>
              <a:t>Deep vein thrombosis (DVT)</a:t>
            </a:r>
          </a:p>
          <a:p>
            <a:r>
              <a:rPr lang="en-US" sz="2200" b="1" dirty="0">
                <a:solidFill>
                  <a:schemeClr val="tx2"/>
                </a:solidFill>
                <a:latin typeface="+mn-lt"/>
                <a:ea typeface="+mn-ea"/>
                <a:cs typeface="+mn-cs"/>
              </a:rPr>
              <a:t>Acute </a:t>
            </a:r>
            <a:r>
              <a:rPr lang="en-US" sz="2200" b="1" dirty="0" smtClean="0">
                <a:solidFill>
                  <a:schemeClr val="tx2"/>
                </a:solidFill>
                <a:latin typeface="+mn-lt"/>
                <a:ea typeface="+mn-ea"/>
                <a:cs typeface="+mn-cs"/>
              </a:rPr>
              <a:t>urinary retention</a:t>
            </a:r>
            <a:endParaRPr lang="en-US" sz="2200" b="1" dirty="0">
              <a:solidFill>
                <a:schemeClr val="tx2"/>
              </a:solidFill>
              <a:latin typeface="+mn-lt"/>
              <a:ea typeface="+mn-ea"/>
              <a:cs typeface="+mn-cs"/>
            </a:endParaRPr>
          </a:p>
          <a:p>
            <a:r>
              <a:rPr lang="en-US" sz="2200" b="1" dirty="0" smtClean="0">
                <a:solidFill>
                  <a:schemeClr val="tx2"/>
                </a:solidFill>
                <a:latin typeface="+mn-lt"/>
                <a:ea typeface="+mn-ea"/>
                <a:cs typeface="+mn-cs"/>
              </a:rPr>
              <a:t>Urinary tract infection</a:t>
            </a:r>
            <a:r>
              <a:rPr lang="en-US" sz="2200" b="1" dirty="0">
                <a:solidFill>
                  <a:schemeClr val="tx2"/>
                </a:solidFill>
                <a:latin typeface="+mn-lt"/>
                <a:ea typeface="+mn-ea"/>
                <a:cs typeface="+mn-cs"/>
              </a:rPr>
              <a:t> (UTI)</a:t>
            </a:r>
          </a:p>
          <a:p>
            <a:r>
              <a:rPr lang="en-US" sz="2200" b="1" dirty="0">
                <a:solidFill>
                  <a:schemeClr val="tx2"/>
                </a:solidFill>
                <a:latin typeface="+mn-lt"/>
                <a:ea typeface="+mn-ea"/>
                <a:cs typeface="+mn-cs"/>
              </a:rPr>
              <a:t>Post-operative wound infection</a:t>
            </a:r>
          </a:p>
          <a:p>
            <a:r>
              <a:rPr lang="en-US" sz="2200" b="1" dirty="0" smtClean="0">
                <a:solidFill>
                  <a:schemeClr val="tx2"/>
                </a:solidFill>
                <a:latin typeface="+mn-lt"/>
                <a:ea typeface="+mn-ea"/>
                <a:cs typeface="+mn-cs"/>
              </a:rPr>
              <a:t>Bowel obstruction</a:t>
            </a:r>
            <a:r>
              <a:rPr lang="en-US" sz="2200" dirty="0">
                <a:solidFill>
                  <a:schemeClr val="tx2"/>
                </a:solidFill>
                <a:latin typeface="+mn-lt"/>
                <a:ea typeface="+mn-ea"/>
                <a:cs typeface="+mn-cs"/>
              </a:rPr>
              <a:t> due to </a:t>
            </a:r>
            <a:r>
              <a:rPr lang="en-US" sz="2200" dirty="0" err="1">
                <a:solidFill>
                  <a:schemeClr val="tx2"/>
                </a:solidFill>
                <a:latin typeface="+mn-lt"/>
                <a:ea typeface="+mn-ea"/>
                <a:cs typeface="+mn-cs"/>
              </a:rPr>
              <a:t>fibrinous</a:t>
            </a:r>
            <a:r>
              <a:rPr lang="en-US" sz="2200" dirty="0">
                <a:solidFill>
                  <a:schemeClr val="tx2"/>
                </a:solidFill>
                <a:latin typeface="+mn-lt"/>
                <a:ea typeface="+mn-ea"/>
                <a:cs typeface="+mn-cs"/>
              </a:rPr>
              <a:t> adhesions</a:t>
            </a:r>
          </a:p>
          <a:p>
            <a:r>
              <a:rPr lang="en-US" sz="2200" b="1" dirty="0">
                <a:solidFill>
                  <a:schemeClr val="tx2"/>
                </a:solidFill>
                <a:latin typeface="+mn-lt"/>
                <a:ea typeface="+mn-ea"/>
                <a:cs typeface="+mn-cs"/>
              </a:rPr>
              <a:t>Paralytic </a:t>
            </a:r>
            <a:r>
              <a:rPr lang="en-US" sz="2200" b="1" dirty="0" err="1">
                <a:solidFill>
                  <a:schemeClr val="tx2"/>
                </a:solidFill>
                <a:latin typeface="+mn-lt"/>
                <a:ea typeface="+mn-ea"/>
                <a:cs typeface="+mn-cs"/>
              </a:rPr>
              <a:t>Ileus</a:t>
            </a:r>
            <a:endParaRPr lang="en-US" sz="2200" b="1" dirty="0">
              <a:solidFill>
                <a:schemeClr val="tx2"/>
              </a:solidFill>
              <a:latin typeface="+mn-lt"/>
              <a:ea typeface="+mn-ea"/>
              <a:cs typeface="+mn-cs"/>
            </a:endParaRPr>
          </a:p>
          <a:p>
            <a:endParaRPr lang="en-US" sz="2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lstStyle/>
          <a:p>
            <a:pPr algn="ctr"/>
            <a:r>
              <a:rPr lang="en-US" sz="4000" b="1" dirty="0" smtClean="0">
                <a:solidFill>
                  <a:srgbClr val="0070C0"/>
                </a:solidFill>
              </a:rPr>
              <a:t>General postoperative complication</a:t>
            </a:r>
            <a:endParaRPr lang="en-US" sz="4000" dirty="0"/>
          </a:p>
        </p:txBody>
      </p:sp>
      <p:sp>
        <p:nvSpPr>
          <p:cNvPr id="3" name="Content Placeholder 2"/>
          <p:cNvSpPr>
            <a:spLocks noGrp="1"/>
          </p:cNvSpPr>
          <p:nvPr>
            <p:ph idx="1"/>
          </p:nvPr>
        </p:nvSpPr>
        <p:spPr>
          <a:xfrm>
            <a:off x="457200" y="1219200"/>
            <a:ext cx="8229600" cy="5334000"/>
          </a:xfrm>
        </p:spPr>
        <p:txBody>
          <a:bodyPr/>
          <a:lstStyle/>
          <a:p>
            <a:pPr>
              <a:buNone/>
            </a:pPr>
            <a:endParaRPr lang="en-SG" dirty="0" smtClean="0">
              <a:solidFill>
                <a:srgbClr val="C00000"/>
              </a:solidFill>
              <a:latin typeface="+mn-lt"/>
              <a:ea typeface="+mn-ea"/>
              <a:cs typeface="+mn-cs"/>
            </a:endParaRPr>
          </a:p>
          <a:p>
            <a:pPr>
              <a:buNone/>
            </a:pPr>
            <a:r>
              <a:rPr lang="en-SG" b="1" dirty="0" smtClean="0">
                <a:solidFill>
                  <a:srgbClr val="C00000"/>
                </a:solidFill>
                <a:latin typeface="+mn-lt"/>
                <a:ea typeface="+mn-ea"/>
                <a:cs typeface="+mn-cs"/>
              </a:rPr>
              <a:t>Late</a:t>
            </a:r>
            <a:endParaRPr lang="en-SG" b="1" dirty="0" smtClean="0">
              <a:solidFill>
                <a:srgbClr val="C00000"/>
              </a:solidFill>
              <a:latin typeface="+mn-lt"/>
              <a:ea typeface="+mn-ea"/>
              <a:cs typeface="+mn-cs"/>
            </a:endParaRPr>
          </a:p>
          <a:p>
            <a:r>
              <a:rPr lang="en-SG" sz="2800" b="1" dirty="0" smtClean="0">
                <a:solidFill>
                  <a:schemeClr val="tx2"/>
                </a:solidFill>
              </a:rPr>
              <a:t>Bowel </a:t>
            </a:r>
            <a:r>
              <a:rPr lang="en-SG" sz="2800" b="1" dirty="0">
                <a:solidFill>
                  <a:schemeClr val="tx2"/>
                </a:solidFill>
              </a:rPr>
              <a:t>obstruction due to fibrous adhesions</a:t>
            </a:r>
          </a:p>
          <a:p>
            <a:r>
              <a:rPr lang="en-SG" sz="2800" b="1" dirty="0">
                <a:solidFill>
                  <a:schemeClr val="tx2"/>
                </a:solidFill>
              </a:rPr>
              <a:t>Incisional hernia</a:t>
            </a:r>
          </a:p>
          <a:p>
            <a:r>
              <a:rPr lang="en-SG" sz="2800" b="1" dirty="0">
                <a:solidFill>
                  <a:schemeClr val="tx2"/>
                </a:solidFill>
              </a:rPr>
              <a:t>Persistent sinus</a:t>
            </a:r>
          </a:p>
          <a:p>
            <a:r>
              <a:rPr lang="en-SG" sz="2800" b="1" dirty="0">
                <a:solidFill>
                  <a:schemeClr val="tx2"/>
                </a:solidFill>
              </a:rPr>
              <a:t>Recurrence of reason for surgery, e.g. malignancy</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lstStyle/>
          <a:p>
            <a:pPr algn="ctr"/>
            <a:r>
              <a:rPr lang="en-US" b="1" dirty="0" smtClean="0">
                <a:solidFill>
                  <a:srgbClr val="0070C0"/>
                </a:solidFill>
              </a:rPr>
              <a:t>1.Respiratory complication</a:t>
            </a:r>
            <a:endParaRPr lang="en-US" b="1" dirty="0">
              <a:solidFill>
                <a:srgbClr val="0070C0"/>
              </a:solidFill>
            </a:endParaRPr>
          </a:p>
        </p:txBody>
      </p:sp>
      <p:sp>
        <p:nvSpPr>
          <p:cNvPr id="3" name="Content Placeholder 2"/>
          <p:cNvSpPr>
            <a:spLocks noGrp="1"/>
          </p:cNvSpPr>
          <p:nvPr>
            <p:ph idx="1"/>
          </p:nvPr>
        </p:nvSpPr>
        <p:spPr>
          <a:xfrm>
            <a:off x="990600" y="1295400"/>
            <a:ext cx="7696200" cy="5257800"/>
          </a:xfrm>
        </p:spPr>
        <p:txBody>
          <a:bodyPr/>
          <a:lstStyle/>
          <a:p>
            <a:r>
              <a:rPr lang="en-US" dirty="0" err="1" smtClean="0">
                <a:solidFill>
                  <a:srgbClr val="C00000"/>
                </a:solidFill>
              </a:rPr>
              <a:t>Atelectasis</a:t>
            </a:r>
            <a:endParaRPr lang="en-US" dirty="0" smtClean="0">
              <a:solidFill>
                <a:srgbClr val="C00000"/>
              </a:solidFill>
            </a:endParaRPr>
          </a:p>
          <a:p>
            <a:r>
              <a:rPr lang="en-US" dirty="0" smtClean="0">
                <a:solidFill>
                  <a:srgbClr val="C00000"/>
                </a:solidFill>
              </a:rPr>
              <a:t>Pneumonia</a:t>
            </a:r>
          </a:p>
          <a:p>
            <a:r>
              <a:rPr lang="en-US" dirty="0" smtClean="0">
                <a:solidFill>
                  <a:srgbClr val="C00000"/>
                </a:solidFill>
              </a:rPr>
              <a:t>Aspiration</a:t>
            </a:r>
          </a:p>
          <a:p>
            <a:r>
              <a:rPr lang="en-US" dirty="0" smtClean="0">
                <a:solidFill>
                  <a:srgbClr val="C00000"/>
                </a:solidFill>
              </a:rPr>
              <a:t>Pulmonary edema</a:t>
            </a:r>
          </a:p>
          <a:p>
            <a:r>
              <a:rPr lang="en-US" dirty="0" smtClean="0">
                <a:solidFill>
                  <a:srgbClr val="C00000"/>
                </a:solidFill>
              </a:rPr>
              <a:t>Acute respiratory depression</a:t>
            </a:r>
          </a:p>
          <a:p>
            <a:r>
              <a:rPr lang="en-US" dirty="0" smtClean="0">
                <a:solidFill>
                  <a:srgbClr val="C00000"/>
                </a:solidFill>
              </a:rPr>
              <a:t>Acute respiratory failure</a:t>
            </a:r>
          </a:p>
          <a:p>
            <a:endParaRPr lang="en-US"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1143000"/>
          </a:xfrm>
        </p:spPr>
        <p:txBody>
          <a:bodyPr/>
          <a:lstStyle/>
          <a:p>
            <a:r>
              <a:rPr lang="en-US" b="1" dirty="0" err="1" smtClean="0">
                <a:solidFill>
                  <a:srgbClr val="FF0000"/>
                </a:solidFill>
              </a:rPr>
              <a:t>A.</a:t>
            </a:r>
            <a:r>
              <a:rPr lang="en-US" dirty="0" err="1" smtClean="0">
                <a:solidFill>
                  <a:srgbClr val="002060"/>
                </a:solidFill>
              </a:rPr>
              <a:t>Airway</a:t>
            </a:r>
            <a:r>
              <a:rPr lang="en-US" dirty="0" smtClean="0">
                <a:solidFill>
                  <a:srgbClr val="002060"/>
                </a:solidFill>
              </a:rPr>
              <a:t> </a:t>
            </a:r>
            <a:r>
              <a:rPr lang="en-US" dirty="0" err="1" smtClean="0">
                <a:solidFill>
                  <a:srgbClr val="002060"/>
                </a:solidFill>
              </a:rPr>
              <a:t>obestruction</a:t>
            </a:r>
            <a:endParaRPr lang="ar-SA" dirty="0">
              <a:solidFill>
                <a:srgbClr val="002060"/>
              </a:solidFill>
            </a:endParaRPr>
          </a:p>
        </p:txBody>
      </p:sp>
      <p:sp>
        <p:nvSpPr>
          <p:cNvPr id="3" name="Content Placeholder 2"/>
          <p:cNvSpPr>
            <a:spLocks noGrp="1"/>
          </p:cNvSpPr>
          <p:nvPr>
            <p:ph idx="1"/>
          </p:nvPr>
        </p:nvSpPr>
        <p:spPr>
          <a:xfrm>
            <a:off x="457200" y="1600200"/>
            <a:ext cx="8229600" cy="4525963"/>
          </a:xfrm>
        </p:spPr>
        <p:txBody>
          <a:bodyPr/>
          <a:lstStyle/>
          <a:p>
            <a:r>
              <a:rPr lang="en-US" sz="2800" dirty="0">
                <a:latin typeface="Aparajita" pitchFamily="34" charset="0"/>
                <a:cs typeface="Aparajita" pitchFamily="34" charset="0"/>
              </a:rPr>
              <a:t>Airway obstruction in unconscious patients is most commonly due to the </a:t>
            </a:r>
            <a:r>
              <a:rPr lang="en-US" sz="2800" dirty="0" smtClean="0">
                <a:solidFill>
                  <a:srgbClr val="FF0000"/>
                </a:solidFill>
                <a:latin typeface="Aparajita" pitchFamily="34" charset="0"/>
                <a:cs typeface="Aparajita" pitchFamily="34" charset="0"/>
              </a:rPr>
              <a:t>tongue</a:t>
            </a:r>
            <a:r>
              <a:rPr lang="en-US" sz="2800" dirty="0" smtClean="0">
                <a:latin typeface="Aparajita" pitchFamily="34" charset="0"/>
                <a:cs typeface="Aparajita" pitchFamily="34" charset="0"/>
              </a:rPr>
              <a:t> </a:t>
            </a:r>
            <a:r>
              <a:rPr lang="en-US" sz="2800" dirty="0">
                <a:latin typeface="Aparajita" pitchFamily="34" charset="0"/>
                <a:cs typeface="Aparajita" pitchFamily="34" charset="0"/>
              </a:rPr>
              <a:t>falling back against the posterior </a:t>
            </a:r>
            <a:r>
              <a:rPr lang="en-US" sz="2800" dirty="0" smtClean="0">
                <a:latin typeface="Aparajita" pitchFamily="34" charset="0"/>
                <a:cs typeface="Aparajita" pitchFamily="34" charset="0"/>
              </a:rPr>
              <a:t>pharynx.</a:t>
            </a:r>
          </a:p>
          <a:p>
            <a:r>
              <a:rPr lang="en-US" sz="2800" dirty="0">
                <a:latin typeface="Aparajita" pitchFamily="34" charset="0"/>
                <a:cs typeface="Aparajita" pitchFamily="34" charset="0"/>
              </a:rPr>
              <a:t>Other causes include </a:t>
            </a:r>
            <a:r>
              <a:rPr lang="en-US" sz="2800" dirty="0">
                <a:solidFill>
                  <a:srgbClr val="FF0000"/>
                </a:solidFill>
                <a:latin typeface="Aparajita" pitchFamily="34" charset="0"/>
                <a:cs typeface="Aparajita" pitchFamily="34" charset="0"/>
              </a:rPr>
              <a:t>laryngospasm</a:t>
            </a:r>
            <a:r>
              <a:rPr lang="en-US" sz="2800" dirty="0">
                <a:latin typeface="Aparajita" pitchFamily="34" charset="0"/>
                <a:cs typeface="Aparajita" pitchFamily="34" charset="0"/>
              </a:rPr>
              <a:t>; </a:t>
            </a:r>
            <a:r>
              <a:rPr lang="en-US" sz="2800" dirty="0" err="1">
                <a:solidFill>
                  <a:srgbClr val="FF0000"/>
                </a:solidFill>
                <a:latin typeface="Aparajita" pitchFamily="34" charset="0"/>
                <a:cs typeface="Aparajita" pitchFamily="34" charset="0"/>
              </a:rPr>
              <a:t>glottic</a:t>
            </a:r>
            <a:r>
              <a:rPr lang="en-US" sz="2800" dirty="0">
                <a:solidFill>
                  <a:srgbClr val="FF0000"/>
                </a:solidFill>
                <a:latin typeface="Aparajita" pitchFamily="34" charset="0"/>
                <a:cs typeface="Aparajita" pitchFamily="34" charset="0"/>
              </a:rPr>
              <a:t> edema</a:t>
            </a:r>
            <a:r>
              <a:rPr lang="en-US" sz="2800" dirty="0">
                <a:latin typeface="Aparajita" pitchFamily="34" charset="0"/>
                <a:cs typeface="Aparajita" pitchFamily="34" charset="0"/>
              </a:rPr>
              <a:t>; secretions, vomitus, or blood in the airway; or external pressure on the </a:t>
            </a:r>
            <a:r>
              <a:rPr lang="en-US" sz="2800" dirty="0" smtClean="0">
                <a:latin typeface="Aparajita" pitchFamily="34" charset="0"/>
                <a:cs typeface="Aparajita" pitchFamily="34" charset="0"/>
              </a:rPr>
              <a:t>trachea.</a:t>
            </a:r>
          </a:p>
          <a:p>
            <a:r>
              <a:rPr lang="en-US" sz="2800" dirty="0">
                <a:latin typeface="Aparajita" pitchFamily="34" charset="0"/>
                <a:cs typeface="Aparajita" pitchFamily="34" charset="0"/>
              </a:rPr>
              <a:t>characteristic ‘see-saw’ or paradoxical pattern of</a:t>
            </a:r>
          </a:p>
          <a:p>
            <a:pPr marL="0" indent="0">
              <a:buNone/>
            </a:pPr>
            <a:r>
              <a:rPr lang="en-US" sz="2800" dirty="0" smtClean="0">
                <a:latin typeface="Aparajita" pitchFamily="34" charset="0"/>
                <a:cs typeface="Aparajita" pitchFamily="34" charset="0"/>
              </a:rPr>
              <a:t>     ventilation.</a:t>
            </a:r>
          </a:p>
          <a:p>
            <a:r>
              <a:rPr lang="en-US" sz="2800" dirty="0">
                <a:latin typeface="Aparajita" pitchFamily="34" charset="0"/>
                <a:cs typeface="Aparajita" pitchFamily="34" charset="0"/>
              </a:rPr>
              <a:t>perform a chin lift or jaw thrust</a:t>
            </a:r>
            <a:endParaRPr lang="en-US" sz="2800" dirty="0" smtClean="0">
              <a:latin typeface="Aparajita" pitchFamily="34" charset="0"/>
              <a:cs typeface="Aparajita" pitchFamily="34" charset="0"/>
            </a:endParaRPr>
          </a:p>
        </p:txBody>
      </p:sp>
    </p:spTree>
    <p:extLst>
      <p:ext uri="{BB962C8B-B14F-4D97-AF65-F5344CB8AC3E}">
        <p14:creationId xmlns:p14="http://schemas.microsoft.com/office/powerpoint/2010/main" val="1519792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533400"/>
            <a:ext cx="8229600" cy="5486400"/>
          </a:xfrm>
        </p:spPr>
        <p:txBody>
          <a:bodyPr/>
          <a:lstStyle/>
          <a:p>
            <a:r>
              <a:rPr lang="en-US" dirty="0"/>
              <a:t> </a:t>
            </a:r>
            <a:r>
              <a:rPr lang="en-US" sz="2800" dirty="0">
                <a:latin typeface="Aparajita" pitchFamily="34" charset="0"/>
                <a:cs typeface="Aparajita" pitchFamily="34" charset="0"/>
              </a:rPr>
              <a:t> </a:t>
            </a:r>
            <a:r>
              <a:rPr lang="en-US" sz="2400" dirty="0">
                <a:latin typeface="Aparajita" pitchFamily="34" charset="0"/>
                <a:cs typeface="Aparajita" pitchFamily="34" charset="0"/>
              </a:rPr>
              <a:t>If the above maneuvers fail</a:t>
            </a:r>
            <a:r>
              <a:rPr lang="en-US" sz="2400" b="1" dirty="0">
                <a:latin typeface="Aparajita" pitchFamily="34" charset="0"/>
                <a:cs typeface="Aparajita" pitchFamily="34" charset="0"/>
              </a:rPr>
              <a:t>, </a:t>
            </a:r>
            <a:r>
              <a:rPr lang="en-US" sz="2400" b="1" dirty="0">
                <a:solidFill>
                  <a:srgbClr val="FF0000"/>
                </a:solidFill>
                <a:latin typeface="Aparajita" pitchFamily="34" charset="0"/>
                <a:cs typeface="Aparajita" pitchFamily="34" charset="0"/>
              </a:rPr>
              <a:t>laryngospasm</a:t>
            </a:r>
            <a:r>
              <a:rPr lang="en-US" sz="2400" b="1" dirty="0">
                <a:latin typeface="Aparajita" pitchFamily="34" charset="0"/>
                <a:cs typeface="Aparajita" pitchFamily="34" charset="0"/>
              </a:rPr>
              <a:t> </a:t>
            </a:r>
            <a:r>
              <a:rPr lang="en-US" sz="2400" dirty="0">
                <a:latin typeface="Aparajita" pitchFamily="34" charset="0"/>
                <a:cs typeface="Aparajita" pitchFamily="34" charset="0"/>
              </a:rPr>
              <a:t>should be </a:t>
            </a:r>
            <a:r>
              <a:rPr lang="en-US" sz="2400" dirty="0" smtClean="0">
                <a:latin typeface="Aparajita" pitchFamily="34" charset="0"/>
                <a:cs typeface="Aparajita" pitchFamily="34" charset="0"/>
              </a:rPr>
              <a:t>considered.</a:t>
            </a:r>
          </a:p>
          <a:p>
            <a:r>
              <a:rPr lang="en-US" sz="2400" dirty="0" smtClean="0">
                <a:latin typeface="Aparajita" pitchFamily="34" charset="0"/>
                <a:cs typeface="Aparajita" pitchFamily="34" charset="0"/>
              </a:rPr>
              <a:t>high-pitched </a:t>
            </a:r>
            <a:r>
              <a:rPr lang="en-US" sz="2400" dirty="0">
                <a:latin typeface="Aparajita" pitchFamily="34" charset="0"/>
                <a:cs typeface="Aparajita" pitchFamily="34" charset="0"/>
              </a:rPr>
              <a:t>crowing noises but may be </a:t>
            </a:r>
            <a:r>
              <a:rPr lang="en-US" sz="2400" dirty="0" smtClean="0">
                <a:latin typeface="Aparajita" pitchFamily="34" charset="0"/>
                <a:cs typeface="Aparajita" pitchFamily="34" charset="0"/>
              </a:rPr>
              <a:t>silent.</a:t>
            </a:r>
          </a:p>
          <a:p>
            <a:endParaRPr lang="en-US" sz="2400" dirty="0" smtClean="0">
              <a:latin typeface="Aparajita" pitchFamily="34" charset="0"/>
              <a:cs typeface="Aparajita" pitchFamily="34" charset="0"/>
            </a:endParaRPr>
          </a:p>
          <a:p>
            <a:r>
              <a:rPr lang="en-US" sz="2400" b="1" dirty="0">
                <a:latin typeface="Aparajita" pitchFamily="34" charset="0"/>
                <a:cs typeface="Aparajita" pitchFamily="34" charset="0"/>
              </a:rPr>
              <a:t> </a:t>
            </a:r>
            <a:r>
              <a:rPr lang="en-US" sz="2400" b="1" dirty="0">
                <a:solidFill>
                  <a:srgbClr val="FF0000"/>
                </a:solidFill>
                <a:latin typeface="Aparajita" pitchFamily="34" charset="0"/>
                <a:cs typeface="Aparajita" pitchFamily="34" charset="0"/>
              </a:rPr>
              <a:t>Spasm of the vocal cords </a:t>
            </a:r>
            <a:r>
              <a:rPr lang="en-US" sz="2400" dirty="0">
                <a:latin typeface="Aparajita" pitchFamily="34" charset="0"/>
                <a:cs typeface="Aparajita" pitchFamily="34" charset="0"/>
              </a:rPr>
              <a:t>is more apt to occur following airway trauma, or repeated instrumentation, or stimulation from secretions or blood in the airway. The jaw-thrust maneuver, particularly when combined with gentle positive airway pressure via a tight-fitting face mask, usually breaks laryngospasm</a:t>
            </a:r>
            <a:r>
              <a:rPr lang="en-US" sz="2400" dirty="0" smtClean="0">
                <a:latin typeface="Aparajita" pitchFamily="34" charset="0"/>
                <a:cs typeface="Aparajita" pitchFamily="34" charset="0"/>
              </a:rPr>
              <a:t>.</a:t>
            </a:r>
          </a:p>
          <a:p>
            <a:r>
              <a:rPr lang="en-US" sz="2400" b="1" dirty="0">
                <a:solidFill>
                  <a:srgbClr val="FF0000"/>
                </a:solidFill>
                <a:latin typeface="Aparajita" pitchFamily="34" charset="0"/>
                <a:cs typeface="Aparajita" pitchFamily="34" charset="0"/>
              </a:rPr>
              <a:t>Refractory </a:t>
            </a:r>
            <a:r>
              <a:rPr lang="en-US" sz="2400" b="1" dirty="0" smtClean="0">
                <a:solidFill>
                  <a:srgbClr val="FF0000"/>
                </a:solidFill>
                <a:latin typeface="Aparajita" pitchFamily="34" charset="0"/>
                <a:cs typeface="Aparajita" pitchFamily="34" charset="0"/>
              </a:rPr>
              <a:t>laryngospasm </a:t>
            </a:r>
            <a:r>
              <a:rPr lang="en-US" sz="2400" dirty="0" smtClean="0">
                <a:latin typeface="Aparajita" pitchFamily="34" charset="0"/>
                <a:cs typeface="Aparajita" pitchFamily="34" charset="0"/>
              </a:rPr>
              <a:t>------&gt; </a:t>
            </a:r>
            <a:r>
              <a:rPr lang="en-US" sz="2400" dirty="0">
                <a:latin typeface="Aparajita" pitchFamily="34" charset="0"/>
                <a:cs typeface="Aparajita" pitchFamily="34" charset="0"/>
              </a:rPr>
              <a:t>succinylcholine </a:t>
            </a:r>
            <a:r>
              <a:rPr lang="en-US" sz="2400" dirty="0" smtClean="0">
                <a:latin typeface="Aparajita" pitchFamily="34" charset="0"/>
                <a:cs typeface="Aparajita" pitchFamily="34" charset="0"/>
              </a:rPr>
              <a:t>, </a:t>
            </a:r>
            <a:r>
              <a:rPr lang="en-US" sz="2400" dirty="0">
                <a:latin typeface="Aparajita" pitchFamily="34" charset="0"/>
                <a:cs typeface="Aparajita" pitchFamily="34" charset="0"/>
              </a:rPr>
              <a:t>100% oxygen </a:t>
            </a:r>
            <a:endParaRPr lang="en-US" sz="2400" dirty="0" smtClean="0">
              <a:latin typeface="Aparajita" pitchFamily="34" charset="0"/>
              <a:cs typeface="Aparajita" pitchFamily="34" charset="0"/>
            </a:endParaRPr>
          </a:p>
          <a:p>
            <a:endParaRPr lang="en-US" sz="2400" dirty="0" smtClean="0">
              <a:latin typeface="Aparajita" pitchFamily="34" charset="0"/>
              <a:cs typeface="Aparajita" pitchFamily="34" charset="0"/>
            </a:endParaRPr>
          </a:p>
          <a:p>
            <a:r>
              <a:rPr lang="en-US" sz="2400" b="1" dirty="0">
                <a:solidFill>
                  <a:srgbClr val="FF0000"/>
                </a:solidFill>
                <a:latin typeface="Aparajita" pitchFamily="34" charset="0"/>
                <a:cs typeface="Aparajita" pitchFamily="34" charset="0"/>
              </a:rPr>
              <a:t> </a:t>
            </a:r>
            <a:r>
              <a:rPr lang="en-US" sz="2400" b="1" dirty="0" err="1">
                <a:solidFill>
                  <a:srgbClr val="FF0000"/>
                </a:solidFill>
                <a:latin typeface="Aparajita" pitchFamily="34" charset="0"/>
                <a:cs typeface="Aparajita" pitchFamily="34" charset="0"/>
              </a:rPr>
              <a:t>Glottic</a:t>
            </a:r>
            <a:r>
              <a:rPr lang="en-US" sz="2400" b="1" dirty="0">
                <a:solidFill>
                  <a:srgbClr val="FF0000"/>
                </a:solidFill>
                <a:latin typeface="Aparajita" pitchFamily="34" charset="0"/>
                <a:cs typeface="Aparajita" pitchFamily="34" charset="0"/>
              </a:rPr>
              <a:t> edema </a:t>
            </a:r>
            <a:r>
              <a:rPr lang="en-US" sz="2400" dirty="0">
                <a:latin typeface="Aparajita" pitchFamily="34" charset="0"/>
                <a:cs typeface="Aparajita" pitchFamily="34" charset="0"/>
              </a:rPr>
              <a:t>following airway instrumentation is an important cause of airway obstruction in infants and young </a:t>
            </a:r>
            <a:r>
              <a:rPr lang="en-US" sz="2400" dirty="0" smtClean="0">
                <a:latin typeface="Aparajita" pitchFamily="34" charset="0"/>
                <a:cs typeface="Aparajita" pitchFamily="34" charset="0"/>
              </a:rPr>
              <a:t>children </a:t>
            </a:r>
            <a:r>
              <a:rPr lang="en-US" sz="2400" dirty="0">
                <a:latin typeface="Aparajita" pitchFamily="34" charset="0"/>
                <a:cs typeface="Aparajita" pitchFamily="34" charset="0"/>
              </a:rPr>
              <a:t> Intravenous corticosteroids (dexamethasone, 0.5 mg/kg) or aerosolized racemic epinephrine</a:t>
            </a:r>
            <a:endParaRPr lang="en-US" sz="2400" dirty="0" smtClean="0">
              <a:latin typeface="Aparajita" pitchFamily="34" charset="0"/>
              <a:cs typeface="Aparajita" pitchFamily="34" charset="0"/>
            </a:endParaRPr>
          </a:p>
        </p:txBody>
      </p:sp>
    </p:spTree>
    <p:extLst>
      <p:ext uri="{BB962C8B-B14F-4D97-AF65-F5344CB8AC3E}">
        <p14:creationId xmlns:p14="http://schemas.microsoft.com/office/powerpoint/2010/main" val="3872324855"/>
      </p:ext>
    </p:extLst>
  </p:cSld>
  <p:clrMapOvr>
    <a:masterClrMapping/>
  </p:clrMapOvr>
</p:sld>
</file>

<file path=ppt/theme/theme1.xml><?xml version="1.0" encoding="utf-8"?>
<a:theme xmlns:a="http://schemas.openxmlformats.org/drawingml/2006/main" name="TS010069048">
  <a:themeElements>
    <a:clrScheme name="Default Design 13">
      <a:dk1>
        <a:srgbClr val="000000"/>
      </a:dk1>
      <a:lt1>
        <a:srgbClr val="F1ECD8"/>
      </a:lt1>
      <a:dk2>
        <a:srgbClr val="4F261E"/>
      </a:dk2>
      <a:lt2>
        <a:srgbClr val="777777"/>
      </a:lt2>
      <a:accent1>
        <a:srgbClr val="909082"/>
      </a:accent1>
      <a:accent2>
        <a:srgbClr val="809EA8"/>
      </a:accent2>
      <a:accent3>
        <a:srgbClr val="F7F4E9"/>
      </a:accent3>
      <a:accent4>
        <a:srgbClr val="000000"/>
      </a:accent4>
      <a:accent5>
        <a:srgbClr val="C6C6C1"/>
      </a:accent5>
      <a:accent6>
        <a:srgbClr val="738F98"/>
      </a:accent6>
      <a:hlink>
        <a:srgbClr val="FFCC66"/>
      </a:hlink>
      <a:folHlink>
        <a:srgbClr val="E9DCB9"/>
      </a:folHlink>
    </a:clrScheme>
    <a:fontScheme name="Default Design">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00"/>
        </a:dk1>
        <a:lt1>
          <a:srgbClr val="F1ECD8"/>
        </a:lt1>
        <a:dk2>
          <a:srgbClr val="4F261E"/>
        </a:dk2>
        <a:lt2>
          <a:srgbClr val="777777"/>
        </a:lt2>
        <a:accent1>
          <a:srgbClr val="909082"/>
        </a:accent1>
        <a:accent2>
          <a:srgbClr val="809EA8"/>
        </a:accent2>
        <a:accent3>
          <a:srgbClr val="F7F4E9"/>
        </a:accent3>
        <a:accent4>
          <a:srgbClr val="000000"/>
        </a:accent4>
        <a:accent5>
          <a:srgbClr val="C6C6C1"/>
        </a:accent5>
        <a:accent6>
          <a:srgbClr val="738F98"/>
        </a:accent6>
        <a:hlink>
          <a:srgbClr val="FFCC66"/>
        </a:hlink>
        <a:folHlink>
          <a:srgbClr val="E9DCB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TS010069048</Template>
  <TotalTime>1207</TotalTime>
  <Words>1008</Words>
  <Application>Microsoft Office PowerPoint</Application>
  <PresentationFormat>On-screen Show (4:3)</PresentationFormat>
  <Paragraphs>186</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TS010069048</vt:lpstr>
      <vt:lpstr>POSTOPERATIVE COMPLICATION</vt:lpstr>
      <vt:lpstr>PowerPoint Presentation</vt:lpstr>
      <vt:lpstr>General postoperative complication</vt:lpstr>
      <vt:lpstr>General postoperative complication</vt:lpstr>
      <vt:lpstr>General postoperative complication</vt:lpstr>
      <vt:lpstr>General postoperative complication</vt:lpstr>
      <vt:lpstr>1.Respiratory complication</vt:lpstr>
      <vt:lpstr>A.Airway obestruction</vt:lpstr>
      <vt:lpstr>PowerPoint Presentation</vt:lpstr>
      <vt:lpstr>B.Hypoventilation </vt:lpstr>
      <vt:lpstr>B.Hypoxemia</vt:lpstr>
      <vt:lpstr>2.Circulatory complication</vt:lpstr>
      <vt:lpstr>A.Hypotension</vt:lpstr>
      <vt:lpstr>PowerPoint Presentation</vt:lpstr>
      <vt:lpstr>B.Hypertension</vt:lpstr>
      <vt:lpstr>C.arrhythmias</vt:lpstr>
      <vt:lpstr>3.Urinary complication</vt:lpstr>
      <vt:lpstr>PowerPoint Presentation</vt:lpstr>
      <vt:lpstr>4.Postoperative pain</vt:lpstr>
      <vt:lpstr>Pain control</vt:lpstr>
      <vt:lpstr>5.Postoperative Nausea And Vomiting </vt:lpstr>
      <vt:lpstr>PowerPoint Presentation</vt:lpstr>
      <vt:lpstr>6. Shivering &amp; Hypothermia  </vt:lpstr>
      <vt:lpstr>PowerPoint Presentation</vt:lpstr>
      <vt:lpstr>PowerPoint Presentation</vt:lpstr>
      <vt:lpstr>Management of shivering and Hypothermia  </vt:lpstr>
      <vt:lpstr>Thank you                          done by fadel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POSTOPERATIVE COMPLICATION</dc:title>
  <dc:creator>nabela</dc:creator>
  <cp:lastModifiedBy>fadel</cp:lastModifiedBy>
  <cp:revision>71</cp:revision>
  <dcterms:created xsi:type="dcterms:W3CDTF">2012-02-24T09:38:11Z</dcterms:created>
  <dcterms:modified xsi:type="dcterms:W3CDTF">2012-04-22T08:02:14Z</dcterms:modified>
</cp:coreProperties>
</file>